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56" r:id="rId2"/>
    <p:sldId id="266" r:id="rId3"/>
    <p:sldId id="257" r:id="rId4"/>
    <p:sldId id="262" r:id="rId5"/>
    <p:sldId id="258" r:id="rId6"/>
    <p:sldId id="263" r:id="rId7"/>
    <p:sldId id="267" r:id="rId8"/>
    <p:sldId id="259" r:id="rId9"/>
    <p:sldId id="264" r:id="rId10"/>
    <p:sldId id="260" r:id="rId11"/>
    <p:sldId id="265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69555" autoAdjust="0"/>
  </p:normalViewPr>
  <p:slideViewPr>
    <p:cSldViewPr>
      <p:cViewPr varScale="1">
        <p:scale>
          <a:sx n="59" d="100"/>
          <a:sy n="59" d="100"/>
        </p:scale>
        <p:origin x="-1526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1D4C06-CD1F-46CE-8CDA-F33450B97A5D}" type="datetimeFigureOut">
              <a:rPr lang="en-US" smtClean="0"/>
              <a:t>1/17/2013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7138E3D-6AEB-42C2-9AF4-077EF301CF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55694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Mental Math</a:t>
            </a:r>
          </a:p>
          <a:p>
            <a:endParaRPr lang="en-US" dirty="0" smtClean="0"/>
          </a:p>
          <a:p>
            <a:r>
              <a:rPr lang="en-US" dirty="0" smtClean="0"/>
              <a:t>1.) Start with 4 more than the product of 8 and 7. (60) Add the number of degrees in a right angle. (150) Divide by the number of minutes in a quarter of an hour. (10)  Subtract</a:t>
            </a:r>
            <a:r>
              <a:rPr lang="en-US" baseline="0" dirty="0" smtClean="0"/>
              <a:t> the largest single-digit perfect square.  (1)</a:t>
            </a:r>
          </a:p>
          <a:p>
            <a:endParaRPr lang="en-US" baseline="0" dirty="0" smtClean="0"/>
          </a:p>
          <a:p>
            <a:endParaRPr lang="en-US" baseline="0" dirty="0" smtClean="0"/>
          </a:p>
          <a:p>
            <a:r>
              <a:rPr lang="en-US" baseline="0" dirty="0" smtClean="0"/>
              <a:t>2.) Start with 7 more than the product of 5 and 9.  (52)  Add the number of degrees in an angle complementary to 32 degrees.  (110)  Divide by the number of sides in a decagon.  (11)  Subtract the smallest two-digit perfect square. (-5)  Add the number of days in a week.  (2)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138E3D-6AEB-42C2-9AF4-077EF301CFC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71589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DAFFBCF-72A1-4A97-831A-FBFC4059A091}" type="datetimeFigureOut">
              <a:rPr lang="en-US" smtClean="0"/>
              <a:t>1/17/2013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AB2DB7A-15C3-40B8-B319-1314DE45BB5D}" type="slidenum">
              <a:rPr lang="en-US" smtClean="0"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DAFFBCF-72A1-4A97-831A-FBFC4059A091}" type="datetimeFigureOut">
              <a:rPr lang="en-US" smtClean="0"/>
              <a:t>1/17/2013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AB2DB7A-15C3-40B8-B319-1314DE45BB5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DAFFBCF-72A1-4A97-831A-FBFC4059A091}" type="datetimeFigureOut">
              <a:rPr lang="en-US" smtClean="0"/>
              <a:t>1/17/2013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AB2DB7A-15C3-40B8-B319-1314DE45BB5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DAFFBCF-72A1-4A97-831A-FBFC4059A091}" type="datetimeFigureOut">
              <a:rPr lang="en-US" smtClean="0"/>
              <a:t>1/17/2013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AB2DB7A-15C3-40B8-B319-1314DE45BB5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DAFFBCF-72A1-4A97-831A-FBFC4059A091}" type="datetimeFigureOut">
              <a:rPr lang="en-US" smtClean="0"/>
              <a:t>1/17/2013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AB2DB7A-15C3-40B8-B319-1314DE45BB5D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DAFFBCF-72A1-4A97-831A-FBFC4059A091}" type="datetimeFigureOut">
              <a:rPr lang="en-US" smtClean="0"/>
              <a:t>1/17/2013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AB2DB7A-15C3-40B8-B319-1314DE45BB5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DAFFBCF-72A1-4A97-831A-FBFC4059A091}" type="datetimeFigureOut">
              <a:rPr lang="en-US" smtClean="0"/>
              <a:t>1/17/2013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AB2DB7A-15C3-40B8-B319-1314DE45BB5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DAFFBCF-72A1-4A97-831A-FBFC4059A091}" type="datetimeFigureOut">
              <a:rPr lang="en-US" smtClean="0"/>
              <a:t>1/17/2013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AB2DB7A-15C3-40B8-B319-1314DE45BB5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DAFFBCF-72A1-4A97-831A-FBFC4059A091}" type="datetimeFigureOut">
              <a:rPr lang="en-US" smtClean="0"/>
              <a:t>1/17/2013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AB2DB7A-15C3-40B8-B319-1314DE45BB5D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DAFFBCF-72A1-4A97-831A-FBFC4059A091}" type="datetimeFigureOut">
              <a:rPr lang="en-US" smtClean="0"/>
              <a:t>1/17/2013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AB2DB7A-15C3-40B8-B319-1314DE45BB5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DAFFBCF-72A1-4A97-831A-FBFC4059A091}" type="datetimeFigureOut">
              <a:rPr lang="en-US" smtClean="0"/>
              <a:t>1/17/2013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AB2DB7A-15C3-40B8-B319-1314DE45BB5D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ADAFFBCF-72A1-4A97-831A-FBFC4059A091}" type="datetimeFigureOut">
              <a:rPr lang="en-US" smtClean="0"/>
              <a:t>1/17/2013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5AB2DB7A-15C3-40B8-B319-1314DE45BB5D}" type="slidenum">
              <a:rPr lang="en-US" smtClean="0"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2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7.png"/><Relationship Id="rId5" Type="http://schemas.openxmlformats.org/officeDocument/2006/relationships/image" Target="../media/image36.png"/><Relationship Id="rId4" Type="http://schemas.openxmlformats.org/officeDocument/2006/relationships/image" Target="../media/image35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2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7" Type="http://schemas.openxmlformats.org/officeDocument/2006/relationships/image" Target="../media/image19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2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png"/><Relationship Id="rId13" Type="http://schemas.openxmlformats.org/officeDocument/2006/relationships/image" Target="../media/image32.png"/><Relationship Id="rId3" Type="http://schemas.openxmlformats.org/officeDocument/2006/relationships/image" Target="../media/image22.png"/><Relationship Id="rId7" Type="http://schemas.openxmlformats.org/officeDocument/2006/relationships/image" Target="../media/image26.png"/><Relationship Id="rId12" Type="http://schemas.openxmlformats.org/officeDocument/2006/relationships/image" Target="../media/image31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5.png"/><Relationship Id="rId11" Type="http://schemas.openxmlformats.org/officeDocument/2006/relationships/image" Target="../media/image30.png"/><Relationship Id="rId5" Type="http://schemas.openxmlformats.org/officeDocument/2006/relationships/image" Target="../media/image24.png"/><Relationship Id="rId10" Type="http://schemas.openxmlformats.org/officeDocument/2006/relationships/image" Target="../media/image29.png"/><Relationship Id="rId4" Type="http://schemas.openxmlformats.org/officeDocument/2006/relationships/image" Target="../media/image23.png"/><Relationship Id="rId9" Type="http://schemas.openxmlformats.org/officeDocument/2006/relationships/image" Target="../media/image2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Thursday, January 17, 2013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Agenda:</a:t>
            </a:r>
          </a:p>
          <a:p>
            <a:pPr marL="484632" indent="-457200">
              <a:buFont typeface="Arial" charset="0"/>
              <a:buChar char="•"/>
            </a:pPr>
            <a:r>
              <a:rPr lang="en-US" dirty="0" smtClean="0"/>
              <a:t>TISK &amp; 2 </a:t>
            </a:r>
            <a:r>
              <a:rPr lang="en-US" dirty="0" smtClean="0"/>
              <a:t>MM</a:t>
            </a:r>
          </a:p>
          <a:p>
            <a:pPr marL="484632" indent="-457200">
              <a:buFont typeface="Arial" charset="0"/>
              <a:buChar char="•"/>
            </a:pPr>
            <a:r>
              <a:rPr lang="en-US" dirty="0" smtClean="0"/>
              <a:t>Receive Graded Work</a:t>
            </a:r>
            <a:endParaRPr lang="en-US" dirty="0" smtClean="0"/>
          </a:p>
          <a:p>
            <a:pPr marL="484632" indent="-457200">
              <a:buFont typeface="Arial" charset="0"/>
              <a:buChar char="•"/>
            </a:pPr>
            <a:r>
              <a:rPr lang="en-US" dirty="0" smtClean="0"/>
              <a:t>Lesson 7-5 part 1</a:t>
            </a:r>
          </a:p>
          <a:p>
            <a:pPr marL="484632" indent="-457200">
              <a:buFont typeface="Arial" charset="0"/>
              <a:buChar char="•"/>
            </a:pPr>
            <a:r>
              <a:rPr lang="en-US" dirty="0" smtClean="0"/>
              <a:t>Homework: Begin 7-5 problems in HW Packet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/>
              <p:cNvSpPr txBox="1"/>
              <p:nvPr/>
            </p:nvSpPr>
            <p:spPr>
              <a:xfrm>
                <a:off x="1219200" y="3657600"/>
                <a:ext cx="7620000" cy="248542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 smtClean="0"/>
                  <a:t>TISK</a:t>
                </a:r>
              </a:p>
              <a:p>
                <a:pPr marL="457200" indent="-457200">
                  <a:buAutoNum type="arabicParenR"/>
                </a:pPr>
                <a:r>
                  <a:rPr lang="en-US" sz="2800" dirty="0" smtClean="0"/>
                  <a:t>Evaluate: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0" i="1" smtClean="0">
                            <a:latin typeface="Cambria Math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2800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2800" b="0" i="1" smtClean="0">
                                <a:latin typeface="Cambria Math"/>
                              </a:rPr>
                              <m:t>10</m:t>
                            </m:r>
                          </m:e>
                          <m:sup>
                            <m:r>
                              <a:rPr lang="en-US" sz="2800" b="0" i="1" smtClean="0">
                                <a:latin typeface="Cambria Math"/>
                              </a:rPr>
                              <m:t>6</m:t>
                            </m:r>
                          </m:sup>
                        </m:sSup>
                      </m:num>
                      <m:den>
                        <m:r>
                          <a:rPr lang="en-US" sz="2800" b="0" i="1" smtClean="0">
                            <a:latin typeface="Cambria Math"/>
                          </a:rPr>
                          <m:t>2</m:t>
                        </m:r>
                      </m:den>
                    </m:f>
                  </m:oMath>
                </a14:m>
                <a:endParaRPr lang="en-US" sz="2800" dirty="0" smtClean="0"/>
              </a:p>
              <a:p>
                <a:pPr marL="457200" indent="-457200">
                  <a:buAutoNum type="arabicParenR"/>
                </a:pPr>
                <a:r>
                  <a:rPr lang="en-US" sz="2800" dirty="0" smtClean="0"/>
                  <a:t>Write the previous answer using scientific notation.</a:t>
                </a:r>
              </a:p>
              <a:p>
                <a:pPr marL="457200" indent="-457200">
                  <a:buAutoNum type="arabicParenR"/>
                </a:pPr>
                <a:r>
                  <a:rPr lang="en-US" sz="2800" dirty="0" smtClean="0"/>
                  <a:t>Factor completely: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/>
                      </a:rPr>
                      <m:t>3</m:t>
                    </m:r>
                    <m:sSup>
                      <m:sSupPr>
                        <m:ctrlPr>
                          <a:rPr lang="en-US" sz="2800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800" b="0" i="1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US" sz="2800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sz="2800" b="0" i="1" smtClean="0">
                        <a:latin typeface="Cambria Math"/>
                      </a:rPr>
                      <m:t>−26</m:t>
                    </m:r>
                    <m:r>
                      <a:rPr lang="en-US" sz="2800" b="0" i="1" smtClean="0">
                        <a:latin typeface="Cambria Math"/>
                      </a:rPr>
                      <m:t>𝑥</m:t>
                    </m:r>
                    <m:r>
                      <a:rPr lang="en-US" sz="2800" b="0" i="1" smtClean="0">
                        <a:latin typeface="Cambria Math"/>
                      </a:rPr>
                      <m:t>+35</m:t>
                    </m:r>
                  </m:oMath>
                </a14:m>
                <a:endParaRPr lang="en-US" sz="2800" dirty="0" smtClean="0"/>
              </a:p>
            </p:txBody>
          </p:sp>
        </mc:Choice>
        <mc:Fallback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19200" y="3657600"/>
                <a:ext cx="7620000" cy="2485424"/>
              </a:xfrm>
              <a:prstGeom prst="rect">
                <a:avLst/>
              </a:prstGeom>
              <a:blipFill rotWithShape="1">
                <a:blip r:embed="rId3"/>
                <a:stretch>
                  <a:fillRect l="-1600" t="-2451" b="-588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82155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86000" y="2895600"/>
            <a:ext cx="5334000" cy="4572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2209800" y="2514600"/>
            <a:ext cx="6019800" cy="3810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2017506" y="2133600"/>
            <a:ext cx="3468894" cy="3810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§7-5 Parts of Similar Triangles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447800"/>
            <a:ext cx="8153400" cy="4800600"/>
          </a:xfrm>
        </p:spPr>
        <p:txBody>
          <a:bodyPr/>
          <a:lstStyle/>
          <a:p>
            <a:r>
              <a:rPr lang="en-US" dirty="0" smtClean="0"/>
              <a:t>Theorem</a:t>
            </a:r>
          </a:p>
          <a:p>
            <a:pPr lvl="1"/>
            <a:r>
              <a:rPr lang="en-US" dirty="0" smtClean="0"/>
              <a:t>If two triangles are similar, then the measures of the corresponding medians are proportional to the measures of the corresponding sides.</a:t>
            </a:r>
            <a:endParaRPr lang="en-US" dirty="0"/>
          </a:p>
        </p:txBody>
      </p:sp>
      <p:sp>
        <p:nvSpPr>
          <p:cNvPr id="7" name="Isosceles Triangle 6"/>
          <p:cNvSpPr/>
          <p:nvPr/>
        </p:nvSpPr>
        <p:spPr>
          <a:xfrm>
            <a:off x="1295400" y="4114800"/>
            <a:ext cx="2121408" cy="1828800"/>
          </a:xfrm>
          <a:prstGeom prst="triangle">
            <a:avLst>
              <a:gd name="adj" fmla="val 10232"/>
            </a:avLst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Isosceles Triangle 7"/>
          <p:cNvSpPr/>
          <p:nvPr/>
        </p:nvSpPr>
        <p:spPr>
          <a:xfrm>
            <a:off x="3518690" y="3898271"/>
            <a:ext cx="1237488" cy="1066800"/>
          </a:xfrm>
          <a:prstGeom prst="triangle">
            <a:avLst>
              <a:gd name="adj" fmla="val 11295"/>
            </a:avLst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2119265" y="6088559"/>
                <a:ext cx="2895600" cy="7694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4400" b="0" i="0" smtClean="0">
                          <a:latin typeface="Cambria Math"/>
                        </a:rPr>
                        <m:t>Δ</m:t>
                      </m:r>
                      <m:r>
                        <a:rPr lang="en-US" sz="4400" b="0" i="1" smtClean="0">
                          <a:latin typeface="Cambria Math"/>
                        </a:rPr>
                        <m:t>𝐴𝐵𝐶</m:t>
                      </m:r>
                      <m:r>
                        <a:rPr lang="en-US" sz="4400" b="0" i="1" smtClean="0">
                          <a:latin typeface="Cambria Math"/>
                        </a:rPr>
                        <m:t>~</m:t>
                      </m:r>
                      <m:r>
                        <m:rPr>
                          <m:sty m:val="p"/>
                        </m:rPr>
                        <a:rPr lang="en-US" sz="4400" b="0" i="0" smtClean="0">
                          <a:latin typeface="Cambria Math"/>
                        </a:rPr>
                        <m:t>Δ</m:t>
                      </m:r>
                      <m:r>
                        <a:rPr lang="en-US" sz="4400" b="0" i="1" smtClean="0">
                          <a:latin typeface="Cambria Math"/>
                        </a:rPr>
                        <m:t>𝐷𝐸𝐹</m:t>
                      </m:r>
                    </m:oMath>
                  </m:oMathPara>
                </a14:m>
                <a:endParaRPr lang="en-US" sz="4400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19265" y="6088559"/>
                <a:ext cx="2895600" cy="769441"/>
              </a:xfrm>
              <a:prstGeom prst="rect">
                <a:avLst/>
              </a:prstGeom>
              <a:blipFill rotWithShape="1">
                <a:blip r:embed="rId2"/>
                <a:stretch>
                  <a:fillRect l="-8421" r="-252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TextBox 9"/>
          <p:cNvSpPr txBox="1"/>
          <p:nvPr/>
        </p:nvSpPr>
        <p:spPr>
          <a:xfrm>
            <a:off x="1128665" y="3693327"/>
            <a:ext cx="990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i="1" dirty="0" smtClean="0"/>
              <a:t>A</a:t>
            </a:r>
            <a:endParaRPr lang="en-US" sz="3200" i="1" dirty="0"/>
          </a:p>
        </p:txBody>
      </p:sp>
      <p:sp>
        <p:nvSpPr>
          <p:cNvPr id="11" name="TextBox 10"/>
          <p:cNvSpPr txBox="1"/>
          <p:nvPr/>
        </p:nvSpPr>
        <p:spPr>
          <a:xfrm>
            <a:off x="685800" y="5651212"/>
            <a:ext cx="990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i="1" dirty="0" smtClean="0"/>
              <a:t>B</a:t>
            </a:r>
            <a:endParaRPr lang="en-US" sz="3200" i="1" dirty="0"/>
          </a:p>
        </p:txBody>
      </p:sp>
      <p:sp>
        <p:nvSpPr>
          <p:cNvPr id="12" name="TextBox 11"/>
          <p:cNvSpPr txBox="1"/>
          <p:nvPr/>
        </p:nvSpPr>
        <p:spPr>
          <a:xfrm>
            <a:off x="3048000" y="5651211"/>
            <a:ext cx="990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i="1" dirty="0" smtClean="0"/>
              <a:t>C</a:t>
            </a:r>
            <a:endParaRPr lang="en-US" sz="3200" i="1" dirty="0"/>
          </a:p>
        </p:txBody>
      </p:sp>
      <p:sp>
        <p:nvSpPr>
          <p:cNvPr id="13" name="TextBox 12"/>
          <p:cNvSpPr txBox="1"/>
          <p:nvPr/>
        </p:nvSpPr>
        <p:spPr>
          <a:xfrm>
            <a:off x="3112544" y="3402221"/>
            <a:ext cx="990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i="1" dirty="0" smtClean="0"/>
              <a:t>D</a:t>
            </a:r>
            <a:endParaRPr lang="en-US" sz="3200" i="1" dirty="0"/>
          </a:p>
        </p:txBody>
      </p:sp>
      <p:sp>
        <p:nvSpPr>
          <p:cNvPr id="14" name="TextBox 13"/>
          <p:cNvSpPr txBox="1"/>
          <p:nvPr/>
        </p:nvSpPr>
        <p:spPr>
          <a:xfrm>
            <a:off x="2931724" y="4621308"/>
            <a:ext cx="990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i="1" dirty="0" smtClean="0"/>
              <a:t>E</a:t>
            </a:r>
            <a:endParaRPr lang="en-US" sz="3200" i="1" dirty="0"/>
          </a:p>
        </p:txBody>
      </p:sp>
      <p:sp>
        <p:nvSpPr>
          <p:cNvPr id="15" name="TextBox 14"/>
          <p:cNvSpPr txBox="1"/>
          <p:nvPr/>
        </p:nvSpPr>
        <p:spPr>
          <a:xfrm>
            <a:off x="4457700" y="4621307"/>
            <a:ext cx="990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i="1" dirty="0" smtClean="0"/>
              <a:t>F</a:t>
            </a:r>
            <a:endParaRPr lang="en-US" sz="3200" i="1" dirty="0"/>
          </a:p>
        </p:txBody>
      </p:sp>
      <p:cxnSp>
        <p:nvCxnSpPr>
          <p:cNvPr id="16" name="Straight Connector 15"/>
          <p:cNvCxnSpPr>
            <a:stCxn id="7" idx="0"/>
          </p:cNvCxnSpPr>
          <p:nvPr/>
        </p:nvCxnSpPr>
        <p:spPr>
          <a:xfrm>
            <a:off x="1512462" y="4114800"/>
            <a:ext cx="697338" cy="1828798"/>
          </a:xfrm>
          <a:prstGeom prst="line">
            <a:avLst/>
          </a:prstGeom>
          <a:ln w="38100">
            <a:prstDash val="dash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8" name="Straight Connector 17"/>
          <p:cNvCxnSpPr>
            <a:stCxn id="8" idx="0"/>
          </p:cNvCxnSpPr>
          <p:nvPr/>
        </p:nvCxnSpPr>
        <p:spPr>
          <a:xfrm>
            <a:off x="3658464" y="3898271"/>
            <a:ext cx="380136" cy="1062377"/>
          </a:xfrm>
          <a:prstGeom prst="line">
            <a:avLst/>
          </a:prstGeom>
          <a:ln w="38100">
            <a:prstDash val="dash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1905000" y="5829300"/>
            <a:ext cx="990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i="1" dirty="0" smtClean="0"/>
              <a:t>X</a:t>
            </a:r>
            <a:endParaRPr lang="en-US" sz="3200" i="1" dirty="0"/>
          </a:p>
        </p:txBody>
      </p:sp>
      <p:sp>
        <p:nvSpPr>
          <p:cNvPr id="21" name="TextBox 20"/>
          <p:cNvSpPr txBox="1"/>
          <p:nvPr/>
        </p:nvSpPr>
        <p:spPr>
          <a:xfrm>
            <a:off x="3627421" y="4960648"/>
            <a:ext cx="990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i="1" dirty="0" smtClean="0"/>
              <a:t>Y</a:t>
            </a:r>
            <a:endParaRPr lang="en-US" sz="3200" i="1" dirty="0"/>
          </a:p>
        </p:txBody>
      </p:sp>
      <p:cxnSp>
        <p:nvCxnSpPr>
          <p:cNvPr id="22" name="Straight Connector 21"/>
          <p:cNvCxnSpPr/>
          <p:nvPr/>
        </p:nvCxnSpPr>
        <p:spPr>
          <a:xfrm>
            <a:off x="2851404" y="5791200"/>
            <a:ext cx="0" cy="381000"/>
          </a:xfrm>
          <a:prstGeom prst="line">
            <a:avLst/>
          </a:prstGeom>
          <a:ln w="38100">
            <a:prstDash val="soli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1858858" y="5791198"/>
            <a:ext cx="0" cy="381000"/>
          </a:xfrm>
          <a:prstGeom prst="line">
            <a:avLst/>
          </a:prstGeom>
          <a:ln w="38100">
            <a:prstDash val="soli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4356890" y="4914902"/>
            <a:ext cx="0" cy="114298"/>
          </a:xfrm>
          <a:prstGeom prst="line">
            <a:avLst/>
          </a:prstGeom>
          <a:ln w="38100">
            <a:prstDash val="soli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3922324" y="4913695"/>
            <a:ext cx="0" cy="115505"/>
          </a:xfrm>
          <a:prstGeom prst="line">
            <a:avLst/>
          </a:prstGeom>
          <a:ln w="38100">
            <a:prstDash val="soli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3770725" y="4913695"/>
            <a:ext cx="0" cy="115505"/>
          </a:xfrm>
          <a:prstGeom prst="line">
            <a:avLst/>
          </a:prstGeom>
          <a:ln w="38100">
            <a:prstDash val="soli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4495800" y="4914902"/>
            <a:ext cx="0" cy="114298"/>
          </a:xfrm>
          <a:prstGeom prst="line">
            <a:avLst/>
          </a:prstGeom>
          <a:ln w="38100">
            <a:prstDash val="soli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63" name="TextBox 62"/>
              <p:cNvSpPr txBox="1"/>
              <p:nvPr/>
            </p:nvSpPr>
            <p:spPr>
              <a:xfrm>
                <a:off x="5486400" y="3889377"/>
                <a:ext cx="1189883" cy="80669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b="1" i="1" smtClean="0">
                              <a:solidFill>
                                <a:schemeClr val="accent2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solidFill>
                                <a:schemeClr val="accent2"/>
                              </a:solidFill>
                              <a:latin typeface="Cambria Math"/>
                            </a:rPr>
                            <m:t>𝑨𝑿</m:t>
                          </m:r>
                        </m:num>
                        <m:den>
                          <m:r>
                            <a:rPr lang="en-US" sz="2400" b="1" i="1" smtClean="0">
                              <a:solidFill>
                                <a:schemeClr val="accent2"/>
                              </a:solidFill>
                              <a:latin typeface="Cambria Math"/>
                            </a:rPr>
                            <m:t>𝑫𝒀</m:t>
                          </m:r>
                        </m:den>
                      </m:f>
                      <m:r>
                        <a:rPr lang="en-US" sz="2400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63" name="TextBox 6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86400" y="3889377"/>
                <a:ext cx="1189883" cy="806696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4" name="Rectangle 63"/>
              <p:cNvSpPr/>
              <p:nvPr/>
            </p:nvSpPr>
            <p:spPr>
              <a:xfrm>
                <a:off x="6324600" y="3886200"/>
                <a:ext cx="2345962" cy="78380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b="1" i="1" smtClean="0">
                              <a:solidFill>
                                <a:schemeClr val="accent1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400" b="1" i="1">
                              <a:solidFill>
                                <a:schemeClr val="accent1"/>
                              </a:solidFill>
                              <a:latin typeface="Cambria Math"/>
                            </a:rPr>
                            <m:t>𝑨𝑪</m:t>
                          </m:r>
                        </m:num>
                        <m:den>
                          <m:r>
                            <a:rPr lang="en-US" sz="2400" b="1" i="1">
                              <a:solidFill>
                                <a:schemeClr val="accent1"/>
                              </a:solidFill>
                              <a:latin typeface="Cambria Math"/>
                            </a:rPr>
                            <m:t>𝑫𝑭</m:t>
                          </m:r>
                        </m:den>
                      </m:f>
                      <m:r>
                        <a:rPr lang="en-US" sz="2400" b="1" i="1">
                          <a:solidFill>
                            <a:schemeClr val="accent1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400" b="1" i="1">
                              <a:solidFill>
                                <a:schemeClr val="accent1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400" b="1" i="1">
                              <a:solidFill>
                                <a:schemeClr val="accent1"/>
                              </a:solidFill>
                              <a:latin typeface="Cambria Math"/>
                            </a:rPr>
                            <m:t>𝑩𝑪</m:t>
                          </m:r>
                        </m:num>
                        <m:den>
                          <m:r>
                            <a:rPr lang="en-US" sz="2400" b="1" i="1">
                              <a:solidFill>
                                <a:schemeClr val="accent1"/>
                              </a:solidFill>
                              <a:latin typeface="Cambria Math"/>
                            </a:rPr>
                            <m:t>𝑬𝑭</m:t>
                          </m:r>
                        </m:den>
                      </m:f>
                      <m:r>
                        <a:rPr lang="en-US" sz="2400" b="1" i="1">
                          <a:solidFill>
                            <a:schemeClr val="accent1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400" b="1" i="1">
                              <a:solidFill>
                                <a:schemeClr val="accent1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400" b="1" i="1">
                              <a:solidFill>
                                <a:schemeClr val="accent1"/>
                              </a:solidFill>
                              <a:latin typeface="Cambria Math"/>
                            </a:rPr>
                            <m:t>𝑨𝑩</m:t>
                          </m:r>
                        </m:num>
                        <m:den>
                          <m:r>
                            <a:rPr lang="en-US" sz="2400" b="1" i="1">
                              <a:solidFill>
                                <a:schemeClr val="accent1"/>
                              </a:solidFill>
                              <a:latin typeface="Cambria Math"/>
                            </a:rPr>
                            <m:t>𝑫𝑬</m:t>
                          </m:r>
                        </m:den>
                      </m:f>
                    </m:oMath>
                  </m:oMathPara>
                </a14:m>
                <a:endParaRPr lang="en-US" b="1" dirty="0"/>
              </a:p>
            </p:txBody>
          </p:sp>
        </mc:Choice>
        <mc:Fallback xmlns="">
          <p:sp>
            <p:nvSpPr>
              <p:cNvPr id="64" name="Rectangle 6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24600" y="3886200"/>
                <a:ext cx="2345962" cy="783804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050623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500"/>
                            </p:stCondLst>
                            <p:childTnLst>
                              <p:par>
                                <p:cTn id="9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500"/>
                            </p:stCondLst>
                            <p:childTnLst>
                              <p:par>
                                <p:cTn id="106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0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/>
      <p:bldP spid="10" grpId="0"/>
      <p:bldP spid="11" grpId="0"/>
      <p:bldP spid="12" grpId="0"/>
      <p:bldP spid="13" grpId="0"/>
      <p:bldP spid="14" grpId="0"/>
      <p:bldP spid="15" grpId="0"/>
      <p:bldP spid="20" grpId="0"/>
      <p:bldP spid="21" grpId="0"/>
      <p:bldP spid="63" grpId="0"/>
      <p:bldP spid="6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§7-5 Parts of Similar Triangles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1435608" y="1447800"/>
                <a:ext cx="7498080" cy="4419600"/>
              </a:xfrm>
            </p:spPr>
            <p:txBody>
              <a:bodyPr>
                <a:normAutofit lnSpcReduction="10000"/>
              </a:bodyPr>
              <a:lstStyle/>
              <a:p>
                <a:r>
                  <a:rPr lang="en-US" dirty="0" smtClean="0"/>
                  <a:t>Example</a:t>
                </a:r>
              </a:p>
              <a:p>
                <a:pPr lvl="1"/>
                <a:r>
                  <a:rPr lang="en-US" dirty="0" smtClean="0"/>
                  <a:t>Find the value of </a:t>
                </a:r>
                <a:r>
                  <a:rPr lang="en-US" i="1" dirty="0" smtClean="0"/>
                  <a:t>x</a:t>
                </a:r>
                <a:r>
                  <a:rPr lang="en-US" dirty="0" smtClean="0"/>
                  <a:t>.</a:t>
                </a:r>
              </a:p>
              <a:p>
                <a:pPr lvl="1"/>
                <a:endParaRPr lang="en-US" dirty="0"/>
              </a:p>
              <a:p>
                <a:pPr lvl="1"/>
                <a:endParaRPr lang="en-US" dirty="0" smtClean="0"/>
              </a:p>
              <a:p>
                <a:pPr lvl="1"/>
                <a:endParaRPr lang="en-US" dirty="0"/>
              </a:p>
              <a:p>
                <a:pPr lvl="2"/>
                <a:endParaRPr lang="en-US" dirty="0" smtClean="0"/>
              </a:p>
              <a:p>
                <a:pPr lvl="2"/>
                <a:r>
                  <a:rPr lang="en-US" dirty="0" smtClean="0"/>
                  <a:t>Since the triangles are similar (AA ~ Post.) we know that the medians are proportional to the sides.</a:t>
                </a:r>
              </a:p>
              <a:p>
                <a:pPr lvl="2"/>
                <a:r>
                  <a:rPr lang="en-US" dirty="0" smtClean="0"/>
                  <a:t>Therefore,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20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𝑥</m:t>
                        </m:r>
                      </m:den>
                    </m:f>
                    <m:r>
                      <a:rPr lang="en-US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16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12</m:t>
                        </m:r>
                      </m:den>
                    </m:f>
                  </m:oMath>
                </a14:m>
                <a:endParaRPr lang="en-US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435608" y="1447800"/>
                <a:ext cx="7498080" cy="4419600"/>
              </a:xfrm>
              <a:blipFill rotWithShape="1">
                <a:blip r:embed="rId2"/>
                <a:stretch>
                  <a:fillRect t="-2897" b="-110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9788" y="2647950"/>
            <a:ext cx="4924425" cy="1562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352800" y="3124200"/>
            <a:ext cx="609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20</a:t>
            </a:r>
            <a:endParaRPr lang="en-US" sz="2000" dirty="0"/>
          </a:p>
        </p:txBody>
      </p:sp>
      <p:sp>
        <p:nvSpPr>
          <p:cNvPr id="6" name="TextBox 5"/>
          <p:cNvSpPr txBox="1"/>
          <p:nvPr/>
        </p:nvSpPr>
        <p:spPr>
          <a:xfrm>
            <a:off x="3200400" y="3962400"/>
            <a:ext cx="609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16</a:t>
            </a:r>
            <a:endParaRPr lang="en-US" sz="2000" dirty="0"/>
          </a:p>
        </p:txBody>
      </p:sp>
      <p:sp>
        <p:nvSpPr>
          <p:cNvPr id="7" name="TextBox 6"/>
          <p:cNvSpPr txBox="1"/>
          <p:nvPr/>
        </p:nvSpPr>
        <p:spPr>
          <a:xfrm>
            <a:off x="5943600" y="3410139"/>
            <a:ext cx="457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 smtClean="0"/>
              <a:t>x</a:t>
            </a:r>
            <a:endParaRPr lang="en-US" sz="2000" i="1" dirty="0"/>
          </a:p>
        </p:txBody>
      </p:sp>
      <p:sp>
        <p:nvSpPr>
          <p:cNvPr id="8" name="TextBox 7"/>
          <p:cNvSpPr txBox="1"/>
          <p:nvPr/>
        </p:nvSpPr>
        <p:spPr>
          <a:xfrm>
            <a:off x="5784410" y="3952592"/>
            <a:ext cx="609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12</a:t>
            </a:r>
            <a:endParaRPr lang="en-US" sz="20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Rectangle 4"/>
              <p:cNvSpPr/>
              <p:nvPr/>
            </p:nvSpPr>
            <p:spPr>
              <a:xfrm>
                <a:off x="3789529" y="5943600"/>
                <a:ext cx="934871" cy="6127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</a:rPr>
                            <m:t>20</m:t>
                          </m:r>
                        </m:num>
                        <m:den>
                          <m:r>
                            <a:rPr lang="en-US" b="0" i="1" smtClean="0">
                              <a:latin typeface="Cambria Math"/>
                            </a:rPr>
                            <m:t>𝑥</m:t>
                          </m:r>
                        </m:den>
                      </m:f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</a:rPr>
                            <m:t>4</m:t>
                          </m:r>
                        </m:num>
                        <m:den>
                          <m:r>
                            <a:rPr lang="en-US" b="0" i="1" smtClean="0">
                              <a:latin typeface="Cambria Math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5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89529" y="5943600"/>
                <a:ext cx="934871" cy="61273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" name="Rectangle 9"/>
              <p:cNvSpPr/>
              <p:nvPr/>
            </p:nvSpPr>
            <p:spPr>
              <a:xfrm>
                <a:off x="5008729" y="5943600"/>
                <a:ext cx="1065292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4</m:t>
                      </m:r>
                      <m:r>
                        <a:rPr lang="en-US" b="0" i="1" smtClean="0">
                          <a:latin typeface="Cambria Math"/>
                        </a:rPr>
                        <m:t>𝑥</m:t>
                      </m:r>
                      <m:r>
                        <a:rPr lang="en-US" b="0" i="1" smtClean="0">
                          <a:latin typeface="Cambria Math"/>
                        </a:rPr>
                        <m:t>=60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10" name="Rectangle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08729" y="5943600"/>
                <a:ext cx="1065292" cy="369332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Explosion 2 8"/>
          <p:cNvSpPr/>
          <p:nvPr/>
        </p:nvSpPr>
        <p:spPr>
          <a:xfrm>
            <a:off x="4849539" y="6002298"/>
            <a:ext cx="1544471" cy="990600"/>
          </a:xfrm>
          <a:prstGeom prst="irregularSeal2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1" name="Rectangle 10"/>
              <p:cNvSpPr/>
              <p:nvPr/>
            </p:nvSpPr>
            <p:spPr>
              <a:xfrm>
                <a:off x="5078993" y="6312932"/>
                <a:ext cx="937051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𝑥</m:t>
                      </m:r>
                      <m:r>
                        <a:rPr lang="en-US" b="0" i="1" smtClean="0">
                          <a:latin typeface="Cambria Math"/>
                        </a:rPr>
                        <m:t>=15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11" name="Rectangle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78993" y="6312932"/>
                <a:ext cx="937051" cy="369332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24760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0" grpId="0"/>
      <p:bldP spid="9" grpId="0" animBg="1"/>
      <p:bldP spid="1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Graded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Chapter 7 Quiz 1</a:t>
            </a:r>
          </a:p>
          <a:p>
            <a:pPr lvl="1"/>
            <a:r>
              <a:rPr lang="en-US" dirty="0" smtClean="0"/>
              <a:t>9A</a:t>
            </a:r>
          </a:p>
          <a:p>
            <a:pPr lvl="2"/>
            <a:r>
              <a:rPr lang="en-US" dirty="0" smtClean="0"/>
              <a:t>82% class average; 95.85% class median</a:t>
            </a:r>
          </a:p>
          <a:p>
            <a:pPr lvl="2"/>
            <a:r>
              <a:rPr lang="en-US" dirty="0" smtClean="0"/>
              <a:t>100% highest grade</a:t>
            </a:r>
          </a:p>
          <a:p>
            <a:pPr lvl="2"/>
            <a:r>
              <a:rPr lang="en-US" dirty="0" smtClean="0"/>
              <a:t>25% lowest grade</a:t>
            </a:r>
          </a:p>
          <a:p>
            <a:pPr lvl="1"/>
            <a:r>
              <a:rPr lang="en-US" dirty="0" smtClean="0"/>
              <a:t>9B</a:t>
            </a:r>
          </a:p>
          <a:p>
            <a:pPr lvl="2"/>
            <a:r>
              <a:rPr lang="en-US" dirty="0" smtClean="0"/>
              <a:t>87.1% class average;  92.5% class median</a:t>
            </a:r>
          </a:p>
          <a:p>
            <a:pPr lvl="2"/>
            <a:r>
              <a:rPr lang="en-US" dirty="0" smtClean="0"/>
              <a:t>100% highest grade</a:t>
            </a:r>
          </a:p>
          <a:p>
            <a:pPr lvl="2"/>
            <a:r>
              <a:rPr lang="en-US" dirty="0" smtClean="0"/>
              <a:t>53% lowest grade</a:t>
            </a:r>
          </a:p>
          <a:p>
            <a:r>
              <a:rPr lang="en-US" dirty="0" smtClean="0"/>
              <a:t>Check for missing work online!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3928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/>
        </p:nvSpPr>
        <p:spPr>
          <a:xfrm>
            <a:off x="6297243" y="2514600"/>
            <a:ext cx="2465757" cy="3810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119265" y="2971800"/>
            <a:ext cx="3443335" cy="3810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133600" y="2514600"/>
            <a:ext cx="4114800" cy="3810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2438400" y="2133600"/>
            <a:ext cx="3505200" cy="3810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§7-5 Parts of Similar Triangles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2209800"/>
          </a:xfrm>
        </p:spPr>
        <p:txBody>
          <a:bodyPr/>
          <a:lstStyle/>
          <a:p>
            <a:r>
              <a:rPr lang="en-US" dirty="0" smtClean="0"/>
              <a:t>Proportional Perimeters Theorem</a:t>
            </a:r>
          </a:p>
          <a:p>
            <a:pPr lvl="1"/>
            <a:r>
              <a:rPr lang="en-US" dirty="0" smtClean="0"/>
              <a:t>If two triangles are similar, then the perimeters are proportional to the measures of corresponding sides.</a:t>
            </a:r>
            <a:endParaRPr lang="en-US" dirty="0"/>
          </a:p>
        </p:txBody>
      </p:sp>
      <p:sp>
        <p:nvSpPr>
          <p:cNvPr id="5" name="Isosceles Triangle 4"/>
          <p:cNvSpPr/>
          <p:nvPr/>
        </p:nvSpPr>
        <p:spPr>
          <a:xfrm>
            <a:off x="1295400" y="4114800"/>
            <a:ext cx="2121408" cy="1828800"/>
          </a:xfrm>
          <a:prstGeom prst="triangle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Isosceles Triangle 5"/>
          <p:cNvSpPr/>
          <p:nvPr/>
        </p:nvSpPr>
        <p:spPr>
          <a:xfrm>
            <a:off x="3518690" y="3898271"/>
            <a:ext cx="1237488" cy="1066800"/>
          </a:xfrm>
          <a:prstGeom prst="triangle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2119265" y="6088559"/>
                <a:ext cx="2895600" cy="7694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4400" b="0" i="0" smtClean="0">
                          <a:latin typeface="Cambria Math"/>
                        </a:rPr>
                        <m:t>Δ</m:t>
                      </m:r>
                      <m:r>
                        <a:rPr lang="en-US" sz="4400" b="0" i="1" smtClean="0">
                          <a:latin typeface="Cambria Math"/>
                        </a:rPr>
                        <m:t>𝐴𝐵𝐶</m:t>
                      </m:r>
                      <m:r>
                        <a:rPr lang="en-US" sz="4400" b="0" i="1" smtClean="0">
                          <a:latin typeface="Cambria Math"/>
                        </a:rPr>
                        <m:t>~</m:t>
                      </m:r>
                      <m:r>
                        <m:rPr>
                          <m:sty m:val="p"/>
                        </m:rPr>
                        <a:rPr lang="en-US" sz="4400" b="0" i="0" smtClean="0">
                          <a:latin typeface="Cambria Math"/>
                        </a:rPr>
                        <m:t>Δ</m:t>
                      </m:r>
                      <m:r>
                        <a:rPr lang="en-US" sz="4400" b="0" i="1" smtClean="0">
                          <a:latin typeface="Cambria Math"/>
                        </a:rPr>
                        <m:t>𝐷𝐸𝐹</m:t>
                      </m:r>
                    </m:oMath>
                  </m:oMathPara>
                </a14:m>
                <a:endParaRPr lang="en-US" sz="44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19265" y="6088559"/>
                <a:ext cx="2895600" cy="769441"/>
              </a:xfrm>
              <a:prstGeom prst="rect">
                <a:avLst/>
              </a:prstGeom>
              <a:blipFill rotWithShape="1">
                <a:blip r:embed="rId2"/>
                <a:stretch>
                  <a:fillRect l="-8421" r="-252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TextBox 9"/>
          <p:cNvSpPr txBox="1"/>
          <p:nvPr/>
        </p:nvSpPr>
        <p:spPr>
          <a:xfrm>
            <a:off x="1860804" y="3694496"/>
            <a:ext cx="990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i="1" dirty="0" smtClean="0"/>
              <a:t>A</a:t>
            </a:r>
            <a:endParaRPr lang="en-US" sz="3200" i="1" dirty="0"/>
          </a:p>
        </p:txBody>
      </p:sp>
      <p:sp>
        <p:nvSpPr>
          <p:cNvPr id="11" name="TextBox 10"/>
          <p:cNvSpPr txBox="1"/>
          <p:nvPr/>
        </p:nvSpPr>
        <p:spPr>
          <a:xfrm>
            <a:off x="685800" y="5651212"/>
            <a:ext cx="990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i="1" dirty="0" smtClean="0"/>
              <a:t>B</a:t>
            </a:r>
            <a:endParaRPr lang="en-US" sz="3200" i="1" dirty="0"/>
          </a:p>
        </p:txBody>
      </p:sp>
      <p:sp>
        <p:nvSpPr>
          <p:cNvPr id="12" name="TextBox 11"/>
          <p:cNvSpPr txBox="1"/>
          <p:nvPr/>
        </p:nvSpPr>
        <p:spPr>
          <a:xfrm>
            <a:off x="3048000" y="5651211"/>
            <a:ext cx="990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i="1" dirty="0" smtClean="0"/>
              <a:t>C</a:t>
            </a:r>
            <a:endParaRPr lang="en-US" sz="3200" i="1" dirty="0"/>
          </a:p>
        </p:txBody>
      </p:sp>
      <p:sp>
        <p:nvSpPr>
          <p:cNvPr id="13" name="TextBox 12"/>
          <p:cNvSpPr txBox="1"/>
          <p:nvPr/>
        </p:nvSpPr>
        <p:spPr>
          <a:xfrm>
            <a:off x="3739172" y="3401767"/>
            <a:ext cx="990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i="1" dirty="0" smtClean="0"/>
              <a:t>D</a:t>
            </a:r>
            <a:endParaRPr lang="en-US" sz="3200" i="1" dirty="0"/>
          </a:p>
        </p:txBody>
      </p:sp>
      <p:sp>
        <p:nvSpPr>
          <p:cNvPr id="14" name="TextBox 13"/>
          <p:cNvSpPr txBox="1"/>
          <p:nvPr/>
        </p:nvSpPr>
        <p:spPr>
          <a:xfrm>
            <a:off x="2931724" y="4621308"/>
            <a:ext cx="990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i="1" dirty="0" smtClean="0"/>
              <a:t>E</a:t>
            </a:r>
            <a:endParaRPr lang="en-US" sz="3200" i="1" dirty="0"/>
          </a:p>
        </p:txBody>
      </p:sp>
      <p:sp>
        <p:nvSpPr>
          <p:cNvPr id="15" name="TextBox 14"/>
          <p:cNvSpPr txBox="1"/>
          <p:nvPr/>
        </p:nvSpPr>
        <p:spPr>
          <a:xfrm>
            <a:off x="4356890" y="4672683"/>
            <a:ext cx="990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i="1" dirty="0" smtClean="0"/>
              <a:t>F</a:t>
            </a:r>
            <a:endParaRPr lang="en-US" sz="3200" i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4485041" y="5141590"/>
                <a:ext cx="4618218" cy="79239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b="1" i="1" smtClean="0">
                              <a:solidFill>
                                <a:schemeClr val="accent2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solidFill>
                                <a:schemeClr val="accent2"/>
                              </a:solidFill>
                              <a:latin typeface="Cambria Math"/>
                            </a:rPr>
                            <m:t>𝑨𝑩</m:t>
                          </m:r>
                          <m:r>
                            <a:rPr lang="en-US" sz="2400" b="1" i="1" smtClean="0">
                              <a:solidFill>
                                <a:schemeClr val="accent2"/>
                              </a:solidFill>
                              <a:latin typeface="Cambria Math"/>
                            </a:rPr>
                            <m:t>+</m:t>
                          </m:r>
                          <m:r>
                            <a:rPr lang="en-US" sz="2400" b="1" i="1" smtClean="0">
                              <a:solidFill>
                                <a:schemeClr val="accent2"/>
                              </a:solidFill>
                              <a:latin typeface="Cambria Math"/>
                            </a:rPr>
                            <m:t>𝑩𝑪</m:t>
                          </m:r>
                          <m:r>
                            <a:rPr lang="en-US" sz="2400" b="1" i="1" smtClean="0">
                              <a:solidFill>
                                <a:schemeClr val="accent2"/>
                              </a:solidFill>
                              <a:latin typeface="Cambria Math"/>
                            </a:rPr>
                            <m:t>+</m:t>
                          </m:r>
                          <m:r>
                            <a:rPr lang="en-US" sz="2400" b="1" i="1" smtClean="0">
                              <a:solidFill>
                                <a:schemeClr val="accent2"/>
                              </a:solidFill>
                              <a:latin typeface="Cambria Math"/>
                            </a:rPr>
                            <m:t>𝑨𝑪</m:t>
                          </m:r>
                        </m:num>
                        <m:den>
                          <m:r>
                            <a:rPr lang="en-US" sz="2400" b="1" i="1" smtClean="0">
                              <a:solidFill>
                                <a:schemeClr val="accent2"/>
                              </a:solidFill>
                              <a:latin typeface="Cambria Math"/>
                            </a:rPr>
                            <m:t>𝑫𝑬</m:t>
                          </m:r>
                          <m:r>
                            <a:rPr lang="en-US" sz="2400" b="1" i="1" smtClean="0">
                              <a:solidFill>
                                <a:schemeClr val="accent2"/>
                              </a:solidFill>
                              <a:latin typeface="Cambria Math"/>
                            </a:rPr>
                            <m:t>+</m:t>
                          </m:r>
                          <m:r>
                            <a:rPr lang="en-US" sz="2400" b="1" i="1" smtClean="0">
                              <a:solidFill>
                                <a:schemeClr val="accent2"/>
                              </a:solidFill>
                              <a:latin typeface="Cambria Math"/>
                            </a:rPr>
                            <m:t>𝑬𝑭</m:t>
                          </m:r>
                          <m:r>
                            <a:rPr lang="en-US" sz="2400" b="1" i="1" smtClean="0">
                              <a:solidFill>
                                <a:schemeClr val="accent2"/>
                              </a:solidFill>
                              <a:latin typeface="Cambria Math"/>
                            </a:rPr>
                            <m:t>+</m:t>
                          </m:r>
                          <m:r>
                            <a:rPr lang="en-US" sz="2400" b="1" i="1" smtClean="0">
                              <a:solidFill>
                                <a:schemeClr val="accent2"/>
                              </a:solidFill>
                              <a:latin typeface="Cambria Math"/>
                            </a:rPr>
                            <m:t>𝑫𝑭</m:t>
                          </m:r>
                        </m:den>
                      </m:f>
                      <m:r>
                        <a:rPr lang="en-US" sz="2400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85041" y="5141590"/>
                <a:ext cx="4618218" cy="792396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Rectangle 18"/>
              <p:cNvSpPr/>
              <p:nvPr/>
            </p:nvSpPr>
            <p:spPr>
              <a:xfrm>
                <a:off x="6791887" y="5138450"/>
                <a:ext cx="2345962" cy="78380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b="1" i="1" smtClean="0">
                              <a:solidFill>
                                <a:schemeClr val="accent1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400" b="1" i="1">
                              <a:solidFill>
                                <a:schemeClr val="accent1"/>
                              </a:solidFill>
                              <a:latin typeface="Cambria Math"/>
                            </a:rPr>
                            <m:t>𝑨𝑪</m:t>
                          </m:r>
                        </m:num>
                        <m:den>
                          <m:r>
                            <a:rPr lang="en-US" sz="2400" b="1" i="1">
                              <a:solidFill>
                                <a:schemeClr val="accent1"/>
                              </a:solidFill>
                              <a:latin typeface="Cambria Math"/>
                            </a:rPr>
                            <m:t>𝑫𝑭</m:t>
                          </m:r>
                        </m:den>
                      </m:f>
                      <m:r>
                        <a:rPr lang="en-US" sz="2400" b="1" i="1">
                          <a:solidFill>
                            <a:schemeClr val="accent1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400" b="1" i="1">
                              <a:solidFill>
                                <a:schemeClr val="accent1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400" b="1" i="1">
                              <a:solidFill>
                                <a:schemeClr val="accent1"/>
                              </a:solidFill>
                              <a:latin typeface="Cambria Math"/>
                            </a:rPr>
                            <m:t>𝑩𝑪</m:t>
                          </m:r>
                        </m:num>
                        <m:den>
                          <m:r>
                            <a:rPr lang="en-US" sz="2400" b="1" i="1">
                              <a:solidFill>
                                <a:schemeClr val="accent1"/>
                              </a:solidFill>
                              <a:latin typeface="Cambria Math"/>
                            </a:rPr>
                            <m:t>𝑬𝑭</m:t>
                          </m:r>
                        </m:den>
                      </m:f>
                      <m:r>
                        <a:rPr lang="en-US" sz="2400" b="1" i="1">
                          <a:solidFill>
                            <a:schemeClr val="accent1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400" b="1" i="1">
                              <a:solidFill>
                                <a:schemeClr val="accent1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400" b="1" i="1">
                              <a:solidFill>
                                <a:schemeClr val="accent1"/>
                              </a:solidFill>
                              <a:latin typeface="Cambria Math"/>
                            </a:rPr>
                            <m:t>𝑨𝑩</m:t>
                          </m:r>
                        </m:num>
                        <m:den>
                          <m:r>
                            <a:rPr lang="en-US" sz="2400" b="1" i="1">
                              <a:solidFill>
                                <a:schemeClr val="accent1"/>
                              </a:solidFill>
                              <a:latin typeface="Cambria Math"/>
                            </a:rPr>
                            <m:t>𝑫𝑬</m:t>
                          </m:r>
                        </m:den>
                      </m:f>
                    </m:oMath>
                  </m:oMathPara>
                </a14:m>
                <a:endParaRPr lang="en-US" b="1" dirty="0"/>
              </a:p>
            </p:txBody>
          </p:sp>
        </mc:Choice>
        <mc:Fallback xmlns="">
          <p:sp>
            <p:nvSpPr>
              <p:cNvPr id="19" name="Rectangle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91887" y="5138450"/>
                <a:ext cx="2345962" cy="783804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6891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500"/>
                            </p:stCondLst>
                            <p:childTnLst>
                              <p:par>
                                <p:cTn id="7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9" grpId="0" animBg="1"/>
      <p:bldP spid="8" grpId="0" animBg="1"/>
      <p:bldP spid="4" grpId="0" animBg="1"/>
      <p:bldP spid="5" grpId="0" animBg="1"/>
      <p:bldP spid="6" grpId="0" animBg="1"/>
      <p:bldP spid="7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§7-5 Parts of Similar Triangles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1447800" y="1447800"/>
                <a:ext cx="7485888" cy="4049229"/>
              </a:xfrm>
            </p:spPr>
            <p:txBody>
              <a:bodyPr/>
              <a:lstStyle/>
              <a:p>
                <a:r>
                  <a:rPr lang="en-US" dirty="0" smtClean="0"/>
                  <a:t>Example</a:t>
                </a:r>
              </a:p>
              <a:p>
                <a:pPr lvl="1"/>
                <a:r>
                  <a:rPr lang="en-US" dirty="0" smtClean="0"/>
                  <a:t>If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latin typeface="Cambria Math"/>
                      </a:rPr>
                      <m:t>Δ</m:t>
                    </m:r>
                    <m:r>
                      <a:rPr lang="en-US" b="0" i="1" smtClean="0">
                        <a:latin typeface="Cambria Math"/>
                      </a:rPr>
                      <m:t>𝐿𝑀𝑁</m:t>
                    </m:r>
                    <m:r>
                      <a:rPr lang="en-US" b="0" i="1" smtClean="0">
                        <a:latin typeface="Cambria Math"/>
                      </a:rPr>
                      <m:t>~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/>
                      </a:rPr>
                      <m:t>Δ</m:t>
                    </m:r>
                    <m:r>
                      <a:rPr lang="en-US" b="0" i="1" smtClean="0">
                        <a:latin typeface="Cambria Math"/>
                      </a:rPr>
                      <m:t>𝑄𝑅𝑆</m:t>
                    </m:r>
                    <m:r>
                      <a:rPr lang="en-US" b="0" i="1" smtClean="0">
                        <a:latin typeface="Cambria Math"/>
                      </a:rPr>
                      <m:t>, </m:t>
                    </m:r>
                    <m:r>
                      <a:rPr lang="en-US" b="0" i="1" smtClean="0">
                        <a:latin typeface="Cambria Math"/>
                      </a:rPr>
                      <m:t>𝑄𝑅</m:t>
                    </m:r>
                    <m:r>
                      <a:rPr lang="en-US" b="0" i="1" smtClean="0">
                        <a:latin typeface="Cambria Math"/>
                      </a:rPr>
                      <m:t>=40, </m:t>
                    </m:r>
                    <m:r>
                      <a:rPr lang="en-US" b="0" i="1" smtClean="0">
                        <a:latin typeface="Cambria Math"/>
                      </a:rPr>
                      <m:t>𝑅𝑆</m:t>
                    </m:r>
                    <m:r>
                      <a:rPr lang="en-US" b="0" i="1" smtClean="0">
                        <a:latin typeface="Cambria Math"/>
                      </a:rPr>
                      <m:t>=41, </m:t>
                    </m:r>
                    <m:r>
                      <a:rPr lang="en-US" b="0" i="1" smtClean="0">
                        <a:latin typeface="Cambria Math"/>
                      </a:rPr>
                      <m:t>𝑆𝑄</m:t>
                    </m:r>
                    <m:r>
                      <a:rPr lang="en-US" b="0" i="1" smtClean="0">
                        <a:latin typeface="Cambria Math"/>
                      </a:rPr>
                      <m:t>=9, </m:t>
                    </m:r>
                  </m:oMath>
                </a14:m>
                <a:r>
                  <a:rPr lang="en-US" b="0" i="0" dirty="0" smtClean="0">
                    <a:latin typeface="+mj-lt"/>
                  </a:rPr>
                  <a:t>and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𝐿𝑀</m:t>
                    </m:r>
                    <m:r>
                      <a:rPr lang="en-US" b="0" i="1" smtClean="0">
                        <a:latin typeface="Cambria Math"/>
                      </a:rPr>
                      <m:t>=9, </m:t>
                    </m:r>
                  </m:oMath>
                </a14:m>
                <a:r>
                  <a:rPr lang="en-US" b="0" i="0" dirty="0" smtClean="0">
                    <a:latin typeface="+mj-lt"/>
                  </a:rPr>
                  <a:t>find the perimeter of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latin typeface="Cambria Math"/>
                      </a:rPr>
                      <m:t>Δ</m:t>
                    </m:r>
                    <m:r>
                      <a:rPr lang="en-US" b="0" i="1" smtClean="0">
                        <a:latin typeface="Cambria Math"/>
                      </a:rPr>
                      <m:t>𝐿𝑀𝑁</m:t>
                    </m:r>
                    <m:r>
                      <a:rPr lang="en-US" b="0" i="1" smtClean="0">
                        <a:latin typeface="Cambria Math"/>
                      </a:rPr>
                      <m:t>.</m:t>
                    </m:r>
                  </m:oMath>
                </a14:m>
                <a:endParaRPr lang="en-US" dirty="0" smtClean="0"/>
              </a:p>
              <a:p>
                <a:pPr lvl="2"/>
                <a:r>
                  <a:rPr lang="en-US" dirty="0" smtClean="0"/>
                  <a:t>Draw and label a picture!</a:t>
                </a:r>
              </a:p>
              <a:p>
                <a:pPr lvl="2"/>
                <a:endParaRPr lang="en-US" dirty="0"/>
              </a:p>
              <a:p>
                <a:pPr lvl="2"/>
                <a:endParaRPr lang="en-US" dirty="0" smtClean="0"/>
              </a:p>
              <a:p>
                <a:pPr lvl="2"/>
                <a:endParaRPr lang="en-US" dirty="0"/>
              </a:p>
              <a:p>
                <a:pPr lvl="2"/>
                <a:r>
                  <a:rPr lang="en-US" sz="2000" dirty="0" smtClean="0"/>
                  <a:t>Use the Proportional Perimeters Theorem to set up a proportion!</a:t>
                </a:r>
                <a:endParaRPr lang="en-US" sz="2000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447800" y="1447800"/>
                <a:ext cx="7485888" cy="4049229"/>
              </a:xfrm>
              <a:blipFill rotWithShape="1">
                <a:blip r:embed="rId2"/>
                <a:stretch>
                  <a:fillRect t="-19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Isosceles Triangle 3"/>
          <p:cNvSpPr/>
          <p:nvPr/>
        </p:nvSpPr>
        <p:spPr>
          <a:xfrm>
            <a:off x="2743200" y="3657600"/>
            <a:ext cx="990600" cy="853966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Isosceles Triangle 4"/>
          <p:cNvSpPr/>
          <p:nvPr/>
        </p:nvSpPr>
        <p:spPr>
          <a:xfrm>
            <a:off x="4838700" y="3871091"/>
            <a:ext cx="495300" cy="426983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2438400" y="43269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Q</a:t>
            </a:r>
            <a:endParaRPr lang="en-US" i="1" dirty="0"/>
          </a:p>
        </p:txBody>
      </p:sp>
      <p:sp>
        <p:nvSpPr>
          <p:cNvPr id="7" name="TextBox 6"/>
          <p:cNvSpPr txBox="1"/>
          <p:nvPr/>
        </p:nvSpPr>
        <p:spPr>
          <a:xfrm>
            <a:off x="3581400" y="4468081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S</a:t>
            </a:r>
            <a:endParaRPr lang="en-US" i="1" dirty="0"/>
          </a:p>
        </p:txBody>
      </p:sp>
      <p:sp>
        <p:nvSpPr>
          <p:cNvPr id="8" name="TextBox 7"/>
          <p:cNvSpPr txBox="1"/>
          <p:nvPr/>
        </p:nvSpPr>
        <p:spPr>
          <a:xfrm>
            <a:off x="3124200" y="3332801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R</a:t>
            </a:r>
            <a:endParaRPr lang="en-US" i="1" dirty="0"/>
          </a:p>
        </p:txBody>
      </p:sp>
      <p:sp>
        <p:nvSpPr>
          <p:cNvPr id="9" name="TextBox 8"/>
          <p:cNvSpPr txBox="1"/>
          <p:nvPr/>
        </p:nvSpPr>
        <p:spPr>
          <a:xfrm>
            <a:off x="4572000" y="4181694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L</a:t>
            </a:r>
            <a:endParaRPr lang="en-US" i="1" dirty="0"/>
          </a:p>
        </p:txBody>
      </p:sp>
      <p:sp>
        <p:nvSpPr>
          <p:cNvPr id="10" name="TextBox 9"/>
          <p:cNvSpPr txBox="1"/>
          <p:nvPr/>
        </p:nvSpPr>
        <p:spPr>
          <a:xfrm>
            <a:off x="5257800" y="41910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N</a:t>
            </a:r>
            <a:endParaRPr lang="en-US" i="1" dirty="0"/>
          </a:p>
        </p:txBody>
      </p:sp>
      <p:sp>
        <p:nvSpPr>
          <p:cNvPr id="11" name="TextBox 10"/>
          <p:cNvSpPr txBox="1"/>
          <p:nvPr/>
        </p:nvSpPr>
        <p:spPr>
          <a:xfrm>
            <a:off x="4876800" y="3521839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M</a:t>
            </a:r>
            <a:endParaRPr lang="en-US" i="1" dirty="0"/>
          </a:p>
        </p:txBody>
      </p:sp>
      <p:sp>
        <p:nvSpPr>
          <p:cNvPr id="12" name="TextBox 11"/>
          <p:cNvSpPr txBox="1"/>
          <p:nvPr/>
        </p:nvSpPr>
        <p:spPr>
          <a:xfrm>
            <a:off x="2551192" y="3781203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40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3429000" y="3780747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41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3018954" y="4468081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9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4648200" y="385262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9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2491491" y="5298559"/>
                <a:ext cx="4618218" cy="79239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b="1" i="1" smtClean="0">
                              <a:solidFill>
                                <a:schemeClr val="accent2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solidFill>
                                <a:schemeClr val="accent2"/>
                              </a:solidFill>
                              <a:latin typeface="Cambria Math"/>
                            </a:rPr>
                            <m:t>𝑺𝑸</m:t>
                          </m:r>
                          <m:r>
                            <a:rPr lang="en-US" sz="2400" b="1" i="1" smtClean="0">
                              <a:solidFill>
                                <a:schemeClr val="accent2"/>
                              </a:solidFill>
                              <a:latin typeface="Cambria Math"/>
                            </a:rPr>
                            <m:t>+</m:t>
                          </m:r>
                          <m:r>
                            <a:rPr lang="en-US" sz="2400" b="1" i="1" smtClean="0">
                              <a:solidFill>
                                <a:schemeClr val="accent2"/>
                              </a:solidFill>
                              <a:latin typeface="Cambria Math"/>
                            </a:rPr>
                            <m:t>𝑸𝑹</m:t>
                          </m:r>
                          <m:r>
                            <a:rPr lang="en-US" sz="2400" b="1" i="1" smtClean="0">
                              <a:solidFill>
                                <a:schemeClr val="accent2"/>
                              </a:solidFill>
                              <a:latin typeface="Cambria Math"/>
                            </a:rPr>
                            <m:t>+</m:t>
                          </m:r>
                          <m:r>
                            <a:rPr lang="en-US" sz="2400" b="1" i="1" smtClean="0">
                              <a:solidFill>
                                <a:schemeClr val="accent2"/>
                              </a:solidFill>
                              <a:latin typeface="Cambria Math"/>
                            </a:rPr>
                            <m:t>𝑺𝑹</m:t>
                          </m:r>
                        </m:num>
                        <m:den>
                          <m:r>
                            <a:rPr lang="en-US" sz="2400" b="1" i="1" smtClean="0">
                              <a:solidFill>
                                <a:schemeClr val="accent2"/>
                              </a:solidFill>
                              <a:latin typeface="Cambria Math"/>
                            </a:rPr>
                            <m:t>𝑳𝑴</m:t>
                          </m:r>
                          <m:r>
                            <a:rPr lang="en-US" sz="2400" b="1" i="1" smtClean="0">
                              <a:solidFill>
                                <a:schemeClr val="accent2"/>
                              </a:solidFill>
                              <a:latin typeface="Cambria Math"/>
                            </a:rPr>
                            <m:t>+</m:t>
                          </m:r>
                          <m:r>
                            <a:rPr lang="en-US" sz="2400" b="1" i="1" smtClean="0">
                              <a:solidFill>
                                <a:schemeClr val="accent2"/>
                              </a:solidFill>
                              <a:latin typeface="Cambria Math"/>
                            </a:rPr>
                            <m:t>𝑳𝑵</m:t>
                          </m:r>
                          <m:r>
                            <a:rPr lang="en-US" sz="2400" b="1" i="1" smtClean="0">
                              <a:solidFill>
                                <a:schemeClr val="accent2"/>
                              </a:solidFill>
                              <a:latin typeface="Cambria Math"/>
                            </a:rPr>
                            <m:t>+</m:t>
                          </m:r>
                          <m:r>
                            <a:rPr lang="en-US" sz="2400" b="1" i="1" smtClean="0">
                              <a:solidFill>
                                <a:schemeClr val="accent2"/>
                              </a:solidFill>
                              <a:latin typeface="Cambria Math"/>
                            </a:rPr>
                            <m:t>𝑴𝑵</m:t>
                          </m:r>
                        </m:den>
                      </m:f>
                      <m:r>
                        <a:rPr lang="en-US" sz="2400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91491" y="5298559"/>
                <a:ext cx="4618218" cy="792396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Rectangle 16"/>
              <p:cNvSpPr/>
              <p:nvPr/>
            </p:nvSpPr>
            <p:spPr>
              <a:xfrm>
                <a:off x="5029200" y="5308439"/>
                <a:ext cx="724877" cy="78380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b="1" i="1" smtClean="0">
                              <a:solidFill>
                                <a:schemeClr val="accent1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solidFill>
                                <a:schemeClr val="accent1"/>
                              </a:solidFill>
                              <a:latin typeface="Cambria Math"/>
                            </a:rPr>
                            <m:t>𝑸𝑹</m:t>
                          </m:r>
                        </m:num>
                        <m:den>
                          <m:r>
                            <a:rPr lang="en-US" sz="2400" b="1" i="1" smtClean="0">
                              <a:solidFill>
                                <a:schemeClr val="accent1"/>
                              </a:solidFill>
                              <a:latin typeface="Cambria Math"/>
                            </a:rPr>
                            <m:t>𝑳𝑴</m:t>
                          </m:r>
                        </m:den>
                      </m:f>
                    </m:oMath>
                  </m:oMathPara>
                </a14:m>
                <a:endParaRPr lang="en-US" b="1" dirty="0"/>
              </a:p>
            </p:txBody>
          </p:sp>
        </mc:Choice>
        <mc:Fallback xmlns="">
          <p:sp>
            <p:nvSpPr>
              <p:cNvPr id="17" name="Rectangle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29200" y="5308439"/>
                <a:ext cx="724877" cy="783804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Rectangle 17"/>
          <p:cNvSpPr/>
          <p:nvPr/>
        </p:nvSpPr>
        <p:spPr>
          <a:xfrm>
            <a:off x="2667000" y="5318802"/>
            <a:ext cx="457200" cy="38631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accent6"/>
                </a:solidFill>
              </a:rPr>
              <a:t>9</a:t>
            </a:r>
            <a:endParaRPr lang="en-US" b="1" dirty="0">
              <a:solidFill>
                <a:schemeClr val="accent6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3411648" y="5318802"/>
            <a:ext cx="457200" cy="38631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accent6"/>
                </a:solidFill>
              </a:rPr>
              <a:t>40</a:t>
            </a:r>
            <a:endParaRPr lang="en-US" b="1" dirty="0">
              <a:solidFill>
                <a:schemeClr val="accent6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4117063" y="5318802"/>
            <a:ext cx="457200" cy="38631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accent6"/>
                </a:solidFill>
              </a:rPr>
              <a:t>41</a:t>
            </a:r>
            <a:endParaRPr lang="en-US" b="1" dirty="0">
              <a:solidFill>
                <a:schemeClr val="accent6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5181600" y="5293787"/>
            <a:ext cx="457200" cy="38631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accent6"/>
                </a:solidFill>
              </a:rPr>
              <a:t>40</a:t>
            </a:r>
            <a:endParaRPr lang="en-US" b="1" dirty="0">
              <a:solidFill>
                <a:schemeClr val="accent6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5181600" y="5780571"/>
            <a:ext cx="457200" cy="38631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accent6"/>
                </a:solidFill>
              </a:rPr>
              <a:t>9</a:t>
            </a:r>
            <a:endParaRPr lang="en-US" b="1" dirty="0">
              <a:solidFill>
                <a:schemeClr val="accent6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5943600" y="5257800"/>
                <a:ext cx="3124200" cy="79239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b="1" i="1" smtClean="0">
                              <a:solidFill>
                                <a:schemeClr val="accent2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solidFill>
                                <a:schemeClr val="accent6"/>
                              </a:solidFill>
                              <a:latin typeface="Cambria Math"/>
                            </a:rPr>
                            <m:t>𝟗𝟎</m:t>
                          </m:r>
                        </m:num>
                        <m:den>
                          <m:r>
                            <a:rPr lang="en-US" sz="2400" b="1" i="1" smtClean="0">
                              <a:solidFill>
                                <a:schemeClr val="accent2"/>
                              </a:solidFill>
                              <a:latin typeface="Cambria Math"/>
                            </a:rPr>
                            <m:t>𝑳𝑴</m:t>
                          </m:r>
                          <m:r>
                            <a:rPr lang="en-US" sz="2400" b="1" i="1" smtClean="0">
                              <a:solidFill>
                                <a:schemeClr val="accent2"/>
                              </a:solidFill>
                              <a:latin typeface="Cambria Math"/>
                            </a:rPr>
                            <m:t>+</m:t>
                          </m:r>
                          <m:r>
                            <a:rPr lang="en-US" sz="2400" b="1" i="1" smtClean="0">
                              <a:solidFill>
                                <a:schemeClr val="accent2"/>
                              </a:solidFill>
                              <a:latin typeface="Cambria Math"/>
                            </a:rPr>
                            <m:t>𝑳𝑵</m:t>
                          </m:r>
                          <m:r>
                            <a:rPr lang="en-US" sz="2400" b="1" i="1" smtClean="0">
                              <a:solidFill>
                                <a:schemeClr val="accent2"/>
                              </a:solidFill>
                              <a:latin typeface="Cambria Math"/>
                            </a:rPr>
                            <m:t>+</m:t>
                          </m:r>
                          <m:r>
                            <a:rPr lang="en-US" sz="2400" b="1" i="1" smtClean="0">
                              <a:solidFill>
                                <a:schemeClr val="accent2"/>
                              </a:solidFill>
                              <a:latin typeface="Cambria Math"/>
                            </a:rPr>
                            <m:t>𝑴𝑵</m:t>
                          </m:r>
                        </m:den>
                      </m:f>
                      <m:r>
                        <a:rPr lang="en-US" sz="24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400" b="1" i="1" smtClean="0">
                              <a:solidFill>
                                <a:schemeClr val="accent1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solidFill>
                                <a:schemeClr val="accent6"/>
                              </a:solidFill>
                              <a:latin typeface="Cambria Math"/>
                            </a:rPr>
                            <m:t>𝟒𝟎</m:t>
                          </m:r>
                        </m:num>
                        <m:den>
                          <m:r>
                            <a:rPr lang="en-US" sz="2400" b="1" i="1" smtClean="0">
                              <a:solidFill>
                                <a:schemeClr val="accent6"/>
                              </a:solidFill>
                              <a:latin typeface="Cambria Math"/>
                            </a:rPr>
                            <m:t>𝟗</m:t>
                          </m:r>
                        </m:den>
                      </m:f>
                    </m:oMath>
                  </m:oMathPara>
                </a14:m>
                <a:endParaRPr lang="en-US" sz="2400" b="1" dirty="0"/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43600" y="5257800"/>
                <a:ext cx="3124200" cy="792396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4" name="TextBox 23"/>
              <p:cNvSpPr txBox="1"/>
              <p:nvPr/>
            </p:nvSpPr>
            <p:spPr>
              <a:xfrm>
                <a:off x="2574580" y="6147835"/>
                <a:ext cx="253082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40</m:t>
                      </m:r>
                      <m:d>
                        <m:dPr>
                          <m:ctrlPr>
                            <a:rPr lang="en-US" sz="240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240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𝑃</m:t>
                              </m:r>
                            </m:e>
                            <m:sub>
                              <m:r>
                                <m:rPr>
                                  <m:sty m:val="p"/>
                                </m:rPr>
                                <a:rPr lang="en-US" sz="2400" b="0" i="0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Δ</m:t>
                              </m:r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𝐿𝑀𝑁</m:t>
                              </m:r>
                            </m:sub>
                          </m:sSub>
                        </m:e>
                      </m:d>
                      <m:r>
                        <a:rPr lang="en-US" sz="2400" b="0" i="0" smtClean="0">
                          <a:solidFill>
                            <a:schemeClr val="tx1"/>
                          </a:solidFill>
                          <a:latin typeface="Cambria Math"/>
                        </a:rPr>
                        <m:t>=</m:t>
                      </m:r>
                      <m:r>
                        <a:rPr lang="en-US" sz="2400" b="0" i="0" smtClean="0">
                          <a:solidFill>
                            <a:schemeClr val="tx1"/>
                          </a:solidFill>
                          <a:latin typeface="Cambria Math"/>
                        </a:rPr>
                        <m:t>8</m:t>
                      </m:r>
                      <m:r>
                        <a:rPr lang="en-US" sz="2400" b="0" i="0" smtClean="0">
                          <a:solidFill>
                            <a:schemeClr val="tx1"/>
                          </a:solidFill>
                          <a:latin typeface="Cambria Math"/>
                        </a:rPr>
                        <m:t>10</m:t>
                      </m:r>
                    </m:oMath>
                  </m:oMathPara>
                </a14:m>
                <a:endParaRPr lang="en-US" sz="2400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74580" y="6147835"/>
                <a:ext cx="2530820" cy="461665"/>
              </a:xfrm>
              <a:prstGeom prst="rect">
                <a:avLst/>
              </a:prstGeom>
              <a:blipFill rotWithShape="1">
                <a:blip r:embed="rId6"/>
                <a:stretch>
                  <a:fillRect l="-481" b="-4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5" name="TextBox 24"/>
              <p:cNvSpPr txBox="1"/>
              <p:nvPr/>
            </p:nvSpPr>
            <p:spPr>
              <a:xfrm>
                <a:off x="5238184" y="6123537"/>
                <a:ext cx="2530820" cy="7861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𝑃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en-US" sz="2400" b="0" i="0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Δ</m:t>
                          </m:r>
                          <m: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𝐿𝑀𝑁</m:t>
                          </m:r>
                        </m:sub>
                      </m:sSub>
                      <m:r>
                        <a:rPr lang="en-US" sz="2400" b="0" i="0" smtClean="0">
                          <a:solidFill>
                            <a:schemeClr val="tx1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400" b="0" i="0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81</m:t>
                          </m:r>
                          <m:r>
                            <a:rPr lang="en-US" sz="2400" b="0" i="0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0</m:t>
                          </m:r>
                        </m:num>
                        <m:den>
                          <m:r>
                            <a:rPr lang="en-US" sz="2400" b="0" i="0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40</m:t>
                          </m:r>
                        </m:den>
                      </m:f>
                    </m:oMath>
                  </m:oMathPara>
                </a14:m>
                <a:endParaRPr lang="en-US" sz="2400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38184" y="6123537"/>
                <a:ext cx="2530820" cy="786177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6" name="TextBox 25"/>
              <p:cNvSpPr txBox="1"/>
              <p:nvPr/>
            </p:nvSpPr>
            <p:spPr>
              <a:xfrm>
                <a:off x="7109709" y="6096000"/>
                <a:ext cx="2057400" cy="78380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𝑃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en-US" sz="2400" b="0" i="0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Δ</m:t>
                          </m:r>
                          <m: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𝐿𝑀𝑁</m:t>
                          </m:r>
                        </m:sub>
                      </m:sSub>
                      <m:r>
                        <a:rPr lang="en-US" sz="2400" b="0" i="0" smtClean="0">
                          <a:solidFill>
                            <a:schemeClr val="tx1"/>
                          </a:solidFill>
                          <a:latin typeface="Cambria Math"/>
                        </a:rPr>
                        <m:t>=</m:t>
                      </m:r>
                      <m:r>
                        <a:rPr lang="en-US" sz="24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2</m:t>
                      </m:r>
                      <m:r>
                        <a:rPr lang="en-US" sz="24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0</m:t>
                      </m:r>
                      <m:f>
                        <m:fPr>
                          <m:ctrlP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en-US" sz="2400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09709" y="6096000"/>
                <a:ext cx="2057400" cy="783804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010185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"/>
                            </p:stCondLst>
                            <p:childTnLst>
                              <p:par>
                                <p:cTn id="54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1000"/>
                            </p:stCondLst>
                            <p:childTnLst>
                              <p:par>
                                <p:cTn id="60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 animBg="1"/>
      <p:bldP spid="5" grpId="0" animBg="1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 animBg="1"/>
      <p:bldP spid="19" grpId="0" animBg="1"/>
      <p:bldP spid="20" grpId="0" animBg="1"/>
      <p:bldP spid="21" grpId="0" animBg="1"/>
      <p:bldP spid="22" grpId="0" animBg="1"/>
      <p:bldP spid="23" grpId="0"/>
      <p:bldP spid="24" grpId="0"/>
      <p:bldP spid="25" grpId="0"/>
      <p:bldP spid="2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891133" y="2992775"/>
            <a:ext cx="5881267" cy="3810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802016" y="2514600"/>
            <a:ext cx="6656183" cy="3810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169724" y="2133600"/>
            <a:ext cx="3505200" cy="3810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§7-5 Parts of Similar Triangles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81100" y="1447800"/>
            <a:ext cx="7886700" cy="4800600"/>
          </a:xfrm>
        </p:spPr>
        <p:txBody>
          <a:bodyPr/>
          <a:lstStyle/>
          <a:p>
            <a:r>
              <a:rPr lang="en-US" dirty="0" smtClean="0"/>
              <a:t>Theorem</a:t>
            </a:r>
          </a:p>
          <a:p>
            <a:pPr lvl="1"/>
            <a:r>
              <a:rPr lang="en-US" dirty="0" smtClean="0"/>
              <a:t>If two triangles are similar, then the measures of the corresponding altitudes are proportional to the measures of the corresponding sides.</a:t>
            </a:r>
            <a:endParaRPr lang="en-US" dirty="0"/>
          </a:p>
        </p:txBody>
      </p:sp>
      <p:sp>
        <p:nvSpPr>
          <p:cNvPr id="8" name="Isosceles Triangle 7"/>
          <p:cNvSpPr/>
          <p:nvPr/>
        </p:nvSpPr>
        <p:spPr>
          <a:xfrm>
            <a:off x="1295400" y="4114800"/>
            <a:ext cx="2121408" cy="1828800"/>
          </a:xfrm>
          <a:prstGeom prst="triangle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Isosceles Triangle 8"/>
          <p:cNvSpPr/>
          <p:nvPr/>
        </p:nvSpPr>
        <p:spPr>
          <a:xfrm>
            <a:off x="3518690" y="3898271"/>
            <a:ext cx="1237488" cy="1066800"/>
          </a:xfrm>
          <a:prstGeom prst="triangle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2119265" y="6088559"/>
                <a:ext cx="2895600" cy="7694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4400" b="0" i="0" smtClean="0">
                          <a:latin typeface="Cambria Math"/>
                        </a:rPr>
                        <m:t>Δ</m:t>
                      </m:r>
                      <m:r>
                        <a:rPr lang="en-US" sz="4400" b="0" i="1" smtClean="0">
                          <a:latin typeface="Cambria Math"/>
                        </a:rPr>
                        <m:t>𝐴𝐵𝐶</m:t>
                      </m:r>
                      <m:r>
                        <a:rPr lang="en-US" sz="4400" b="0" i="1" smtClean="0">
                          <a:latin typeface="Cambria Math"/>
                        </a:rPr>
                        <m:t>~</m:t>
                      </m:r>
                      <m:r>
                        <m:rPr>
                          <m:sty m:val="p"/>
                        </m:rPr>
                        <a:rPr lang="en-US" sz="4400" b="0" i="0" smtClean="0">
                          <a:latin typeface="Cambria Math"/>
                        </a:rPr>
                        <m:t>Δ</m:t>
                      </m:r>
                      <m:r>
                        <a:rPr lang="en-US" sz="4400" b="0" i="1" smtClean="0">
                          <a:latin typeface="Cambria Math"/>
                        </a:rPr>
                        <m:t>𝐷𝐸𝐹</m:t>
                      </m:r>
                    </m:oMath>
                  </m:oMathPara>
                </a14:m>
                <a:endParaRPr lang="en-US" sz="4400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19265" y="6088559"/>
                <a:ext cx="2895600" cy="769441"/>
              </a:xfrm>
              <a:prstGeom prst="rect">
                <a:avLst/>
              </a:prstGeom>
              <a:blipFill rotWithShape="1">
                <a:blip r:embed="rId2"/>
                <a:stretch>
                  <a:fillRect l="-8421" r="-252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extBox 10"/>
          <p:cNvSpPr txBox="1"/>
          <p:nvPr/>
        </p:nvSpPr>
        <p:spPr>
          <a:xfrm>
            <a:off x="1860804" y="3694496"/>
            <a:ext cx="990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i="1" dirty="0" smtClean="0"/>
              <a:t>A</a:t>
            </a:r>
            <a:endParaRPr lang="en-US" sz="3200" i="1" dirty="0"/>
          </a:p>
        </p:txBody>
      </p:sp>
      <p:sp>
        <p:nvSpPr>
          <p:cNvPr id="12" name="TextBox 11"/>
          <p:cNvSpPr txBox="1"/>
          <p:nvPr/>
        </p:nvSpPr>
        <p:spPr>
          <a:xfrm>
            <a:off x="685800" y="5651212"/>
            <a:ext cx="990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i="1" dirty="0" smtClean="0"/>
              <a:t>B</a:t>
            </a:r>
            <a:endParaRPr lang="en-US" sz="3200" i="1" dirty="0"/>
          </a:p>
        </p:txBody>
      </p:sp>
      <p:sp>
        <p:nvSpPr>
          <p:cNvPr id="13" name="TextBox 12"/>
          <p:cNvSpPr txBox="1"/>
          <p:nvPr/>
        </p:nvSpPr>
        <p:spPr>
          <a:xfrm>
            <a:off x="3048000" y="5651211"/>
            <a:ext cx="990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i="1" dirty="0" smtClean="0"/>
              <a:t>C</a:t>
            </a:r>
            <a:endParaRPr lang="en-US" sz="3200" i="1" dirty="0"/>
          </a:p>
        </p:txBody>
      </p:sp>
      <p:sp>
        <p:nvSpPr>
          <p:cNvPr id="14" name="TextBox 13"/>
          <p:cNvSpPr txBox="1"/>
          <p:nvPr/>
        </p:nvSpPr>
        <p:spPr>
          <a:xfrm>
            <a:off x="3739172" y="3401767"/>
            <a:ext cx="990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i="1" dirty="0" smtClean="0"/>
              <a:t>D</a:t>
            </a:r>
            <a:endParaRPr lang="en-US" sz="3200" i="1" dirty="0"/>
          </a:p>
        </p:txBody>
      </p:sp>
      <p:sp>
        <p:nvSpPr>
          <p:cNvPr id="15" name="TextBox 14"/>
          <p:cNvSpPr txBox="1"/>
          <p:nvPr/>
        </p:nvSpPr>
        <p:spPr>
          <a:xfrm>
            <a:off x="2931724" y="4621308"/>
            <a:ext cx="990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i="1" dirty="0" smtClean="0"/>
              <a:t>E</a:t>
            </a:r>
            <a:endParaRPr lang="en-US" sz="3200" i="1" dirty="0"/>
          </a:p>
        </p:txBody>
      </p:sp>
      <p:sp>
        <p:nvSpPr>
          <p:cNvPr id="16" name="TextBox 15"/>
          <p:cNvSpPr txBox="1"/>
          <p:nvPr/>
        </p:nvSpPr>
        <p:spPr>
          <a:xfrm>
            <a:off x="4356890" y="4672683"/>
            <a:ext cx="990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i="1" dirty="0" smtClean="0"/>
              <a:t>F</a:t>
            </a:r>
            <a:endParaRPr lang="en-US" sz="3200" i="1" dirty="0"/>
          </a:p>
        </p:txBody>
      </p:sp>
      <p:cxnSp>
        <p:nvCxnSpPr>
          <p:cNvPr id="18" name="Straight Connector 17"/>
          <p:cNvCxnSpPr>
            <a:endCxn id="8" idx="3"/>
          </p:cNvCxnSpPr>
          <p:nvPr/>
        </p:nvCxnSpPr>
        <p:spPr>
          <a:xfrm>
            <a:off x="2356104" y="4114800"/>
            <a:ext cx="0" cy="1828800"/>
          </a:xfrm>
          <a:prstGeom prst="line">
            <a:avLst/>
          </a:prstGeom>
          <a:ln w="38100">
            <a:prstDash val="dash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Rectangle 18"/>
          <p:cNvSpPr/>
          <p:nvPr/>
        </p:nvSpPr>
        <p:spPr>
          <a:xfrm>
            <a:off x="2356104" y="5715000"/>
            <a:ext cx="234696" cy="228600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0" name="Straight Connector 19"/>
          <p:cNvCxnSpPr>
            <a:endCxn id="9" idx="3"/>
          </p:cNvCxnSpPr>
          <p:nvPr/>
        </p:nvCxnSpPr>
        <p:spPr>
          <a:xfrm>
            <a:off x="4137434" y="3936711"/>
            <a:ext cx="0" cy="1028360"/>
          </a:xfrm>
          <a:prstGeom prst="line">
            <a:avLst/>
          </a:prstGeom>
          <a:ln w="38100">
            <a:prstDash val="dash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1" name="Rectangle 20"/>
          <p:cNvSpPr/>
          <p:nvPr/>
        </p:nvSpPr>
        <p:spPr>
          <a:xfrm>
            <a:off x="4137434" y="4736470"/>
            <a:ext cx="234696" cy="228600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1905000" y="5829300"/>
            <a:ext cx="990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i="1" dirty="0" smtClean="0"/>
              <a:t>X</a:t>
            </a:r>
            <a:endParaRPr lang="en-US" sz="3200" i="1" dirty="0"/>
          </a:p>
        </p:txBody>
      </p:sp>
      <p:sp>
        <p:nvSpPr>
          <p:cNvPr id="24" name="TextBox 23"/>
          <p:cNvSpPr txBox="1"/>
          <p:nvPr/>
        </p:nvSpPr>
        <p:spPr>
          <a:xfrm>
            <a:off x="3642134" y="4965070"/>
            <a:ext cx="990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i="1" dirty="0" smtClean="0"/>
              <a:t>Y</a:t>
            </a:r>
            <a:endParaRPr lang="en-US" sz="3200" i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5486400" y="3889377"/>
                <a:ext cx="1189883" cy="80669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b="1" i="1" smtClean="0">
                              <a:solidFill>
                                <a:schemeClr val="accent2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solidFill>
                                <a:schemeClr val="accent2"/>
                              </a:solidFill>
                              <a:latin typeface="Cambria Math"/>
                            </a:rPr>
                            <m:t>𝑨𝑿</m:t>
                          </m:r>
                        </m:num>
                        <m:den>
                          <m:r>
                            <a:rPr lang="en-US" sz="2400" b="1" i="1" smtClean="0">
                              <a:solidFill>
                                <a:schemeClr val="accent2"/>
                              </a:solidFill>
                              <a:latin typeface="Cambria Math"/>
                            </a:rPr>
                            <m:t>𝑫𝒀</m:t>
                          </m:r>
                        </m:den>
                      </m:f>
                      <m:r>
                        <a:rPr lang="en-US" sz="2400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86400" y="3889377"/>
                <a:ext cx="1189883" cy="806696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Rectangle 25"/>
              <p:cNvSpPr/>
              <p:nvPr/>
            </p:nvSpPr>
            <p:spPr>
              <a:xfrm>
                <a:off x="6324600" y="3886200"/>
                <a:ext cx="2345962" cy="78380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b="1" i="1" smtClean="0">
                              <a:solidFill>
                                <a:schemeClr val="accent1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400" b="1" i="1">
                              <a:solidFill>
                                <a:schemeClr val="accent1"/>
                              </a:solidFill>
                              <a:latin typeface="Cambria Math"/>
                            </a:rPr>
                            <m:t>𝑨𝑪</m:t>
                          </m:r>
                        </m:num>
                        <m:den>
                          <m:r>
                            <a:rPr lang="en-US" sz="2400" b="1" i="1">
                              <a:solidFill>
                                <a:schemeClr val="accent1"/>
                              </a:solidFill>
                              <a:latin typeface="Cambria Math"/>
                            </a:rPr>
                            <m:t>𝑫𝑭</m:t>
                          </m:r>
                        </m:den>
                      </m:f>
                      <m:r>
                        <a:rPr lang="en-US" sz="2400" b="1" i="1">
                          <a:solidFill>
                            <a:schemeClr val="accent1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400" b="1" i="1">
                              <a:solidFill>
                                <a:schemeClr val="accent1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400" b="1" i="1">
                              <a:solidFill>
                                <a:schemeClr val="accent1"/>
                              </a:solidFill>
                              <a:latin typeface="Cambria Math"/>
                            </a:rPr>
                            <m:t>𝑩𝑪</m:t>
                          </m:r>
                        </m:num>
                        <m:den>
                          <m:r>
                            <a:rPr lang="en-US" sz="2400" b="1" i="1">
                              <a:solidFill>
                                <a:schemeClr val="accent1"/>
                              </a:solidFill>
                              <a:latin typeface="Cambria Math"/>
                            </a:rPr>
                            <m:t>𝑬𝑭</m:t>
                          </m:r>
                        </m:den>
                      </m:f>
                      <m:r>
                        <a:rPr lang="en-US" sz="2400" b="1" i="1">
                          <a:solidFill>
                            <a:schemeClr val="accent1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400" b="1" i="1">
                              <a:solidFill>
                                <a:schemeClr val="accent1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400" b="1" i="1">
                              <a:solidFill>
                                <a:schemeClr val="accent1"/>
                              </a:solidFill>
                              <a:latin typeface="Cambria Math"/>
                            </a:rPr>
                            <m:t>𝑨𝑩</m:t>
                          </m:r>
                        </m:num>
                        <m:den>
                          <m:r>
                            <a:rPr lang="en-US" sz="2400" b="1" i="1">
                              <a:solidFill>
                                <a:schemeClr val="accent1"/>
                              </a:solidFill>
                              <a:latin typeface="Cambria Math"/>
                            </a:rPr>
                            <m:t>𝑫𝑬</m:t>
                          </m:r>
                        </m:den>
                      </m:f>
                    </m:oMath>
                  </m:oMathPara>
                </a14:m>
                <a:endParaRPr lang="en-US" b="1" dirty="0"/>
              </a:p>
            </p:txBody>
          </p:sp>
        </mc:Choice>
        <mc:Fallback xmlns="">
          <p:sp>
            <p:nvSpPr>
              <p:cNvPr id="26" name="Rectangle 2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24600" y="3886200"/>
                <a:ext cx="2345962" cy="783804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957540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500"/>
                            </p:stCondLst>
                            <p:childTnLst>
                              <p:par>
                                <p:cTn id="7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1000"/>
                            </p:stCondLst>
                            <p:childTnLst>
                              <p:par>
                                <p:cTn id="86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500"/>
                            </p:stCondLst>
                            <p:childTnLst>
                              <p:par>
                                <p:cTn id="9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7" grpId="0" animBg="1"/>
      <p:bldP spid="8" grpId="0" animBg="1"/>
      <p:bldP spid="9" grpId="0" animBg="1"/>
      <p:bldP spid="10" grpId="0"/>
      <p:bldP spid="11" grpId="0"/>
      <p:bldP spid="12" grpId="0"/>
      <p:bldP spid="13" grpId="0"/>
      <p:bldP spid="14" grpId="0"/>
      <p:bldP spid="15" grpId="0"/>
      <p:bldP spid="16" grpId="0"/>
      <p:bldP spid="19" grpId="0" animBg="1"/>
      <p:bldP spid="21" grpId="0" animBg="1"/>
      <p:bldP spid="23" grpId="0"/>
      <p:bldP spid="24" grpId="0"/>
      <p:bldP spid="25" grpId="0"/>
      <p:bldP spid="2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1" y="3276601"/>
            <a:ext cx="6019800" cy="19323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§7-5 Parts of Similar Triangles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1435608" y="1447800"/>
                <a:ext cx="7498080" cy="2057400"/>
              </a:xfrm>
            </p:spPr>
            <p:txBody>
              <a:bodyPr>
                <a:normAutofit/>
              </a:bodyPr>
              <a:lstStyle/>
              <a:p>
                <a:r>
                  <a:rPr lang="en-US" dirty="0" smtClean="0"/>
                  <a:t>Example</a:t>
                </a:r>
              </a:p>
              <a:p>
                <a:pPr lvl="1"/>
                <a:r>
                  <a:rPr lang="en-US" dirty="0" smtClean="0"/>
                  <a:t>In the figure,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latin typeface="Cambria Math"/>
                      </a:rPr>
                      <m:t>Δ</m:t>
                    </m:r>
                    <m:r>
                      <a:rPr lang="en-US" b="0" i="1" smtClean="0">
                        <a:latin typeface="Cambria Math"/>
                      </a:rPr>
                      <m:t>𝐴𝐵𝐶</m:t>
                    </m:r>
                    <m:r>
                      <a:rPr lang="en-US" b="0" i="1" smtClean="0">
                        <a:latin typeface="Cambria Math"/>
                      </a:rPr>
                      <m:t>~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/>
                      </a:rPr>
                      <m:t>Δ</m:t>
                    </m:r>
                    <m:r>
                      <a:rPr lang="en-US" b="0" i="1" smtClean="0">
                        <a:latin typeface="Cambria Math"/>
                      </a:rPr>
                      <m:t>𝐷𝐸𝐹</m:t>
                    </m:r>
                    <m:r>
                      <a:rPr lang="en-US" b="0" i="1" smtClean="0">
                        <a:latin typeface="Cambria Math"/>
                      </a:rPr>
                      <m:t>.  </m:t>
                    </m:r>
                  </m:oMath>
                </a14:m>
                <a:r>
                  <a:rPr lang="en-US" b="0" i="0" dirty="0" smtClean="0">
                    <a:latin typeface="+mj-lt"/>
                  </a:rPr>
                  <a:t>If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b="0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/>
                          </a:rPr>
                          <m:t>𝐵𝐺</m:t>
                        </m:r>
                      </m:e>
                    </m:acc>
                    <m:r>
                      <a:rPr lang="en-US" b="0" i="1" smtClean="0">
                        <a:latin typeface="Cambria Math"/>
                      </a:rPr>
                      <m:t> </m:t>
                    </m:r>
                  </m:oMath>
                </a14:m>
                <a:r>
                  <a:rPr lang="en-US" b="0" i="0" dirty="0" smtClean="0">
                    <a:latin typeface="+mj-lt"/>
                  </a:rPr>
                  <a:t>is an altitude of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latin typeface="Cambria Math"/>
                      </a:rPr>
                      <m:t>Δ</m:t>
                    </m:r>
                    <m:r>
                      <a:rPr lang="en-US" b="0" i="1" smtClean="0">
                        <a:latin typeface="Cambria Math"/>
                      </a:rPr>
                      <m:t>𝐴𝐵𝐶</m:t>
                    </m:r>
                  </m:oMath>
                </a14:m>
                <a:r>
                  <a:rPr lang="en-US" b="0" i="0" dirty="0" smtClean="0">
                    <a:latin typeface="+mj-lt"/>
                  </a:rPr>
                  <a:t>, and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i="1">
                            <a:latin typeface="Cambria Math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/>
                          </a:rPr>
                          <m:t>𝐸𝐻</m:t>
                        </m:r>
                      </m:e>
                    </m:acc>
                    <m:r>
                      <a:rPr lang="en-US" b="0" i="1" smtClean="0">
                        <a:latin typeface="Cambria Math"/>
                      </a:rPr>
                      <m:t> </m:t>
                    </m:r>
                  </m:oMath>
                </a14:m>
                <a:r>
                  <a:rPr lang="en-US" b="0" i="0" dirty="0" smtClean="0">
                    <a:latin typeface="+mj-lt"/>
                  </a:rPr>
                  <a:t>is an altitude of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latin typeface="Cambria Math"/>
                      </a:rPr>
                      <m:t>Δ</m:t>
                    </m:r>
                    <m:r>
                      <a:rPr lang="en-US" b="0" i="1" smtClean="0">
                        <a:latin typeface="Cambria Math"/>
                      </a:rPr>
                      <m:t>𝐷𝐸𝐹</m:t>
                    </m:r>
                  </m:oMath>
                </a14:m>
                <a:r>
                  <a:rPr lang="en-US" b="0" i="0" dirty="0" smtClean="0">
                    <a:latin typeface="+mj-lt"/>
                  </a:rPr>
                  <a:t>, then complete the following.</a:t>
                </a: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435608" y="1447800"/>
                <a:ext cx="7498080" cy="2057400"/>
              </a:xfrm>
              <a:blipFill rotWithShape="1">
                <a:blip r:embed="rId3"/>
                <a:stretch>
                  <a:fillRect t="-3858" b="-237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2133600" y="5410200"/>
                <a:ext cx="1734449" cy="89896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8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/>
                            </a:rPr>
                            <m:t>𝐵𝐺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/>
                            </a:rPr>
                            <m:t>𝐸𝐻</m:t>
                          </m:r>
                        </m:den>
                      </m:f>
                      <m:r>
                        <a:rPr lang="en-US" sz="28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8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/>
                            </a:rPr>
                            <m:t>?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/>
                            </a:rPr>
                            <m:t>𝐷𝐸</m:t>
                          </m:r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33600" y="5410200"/>
                <a:ext cx="1734449" cy="898964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3136009" y="5353062"/>
                <a:ext cx="756937" cy="523220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chemeClr val="accent3"/>
                          </a:solidFill>
                          <a:latin typeface="Cambria Math"/>
                        </a:rPr>
                        <m:t>𝐴𝐵</m:t>
                      </m:r>
                    </m:oMath>
                  </m:oMathPara>
                </a14:m>
                <a:endParaRPr lang="en-US" sz="2800" dirty="0">
                  <a:solidFill>
                    <a:schemeClr val="accent3"/>
                  </a:solidFill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36009" y="5353062"/>
                <a:ext cx="756937" cy="523220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5486400" y="5377612"/>
                <a:ext cx="1734449" cy="89896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8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/>
                            </a:rPr>
                            <m:t>𝐵𝐺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/>
                            </a:rPr>
                            <m:t>𝐸𝐻</m:t>
                          </m:r>
                        </m:den>
                      </m:f>
                      <m:r>
                        <a:rPr lang="en-US" sz="28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8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/>
                            </a:rPr>
                            <m:t>𝐵𝐶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/>
                            </a:rPr>
                            <m:t>?</m:t>
                          </m:r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86400" y="5377612"/>
                <a:ext cx="1734449" cy="898964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6463912" y="5953780"/>
                <a:ext cx="742126" cy="523220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chemeClr val="accent3"/>
                          </a:solidFill>
                          <a:latin typeface="Cambria Math"/>
                        </a:rPr>
                        <m:t>𝐸𝐹</m:t>
                      </m:r>
                    </m:oMath>
                  </m:oMathPara>
                </a14:m>
                <a:endParaRPr lang="en-US" sz="2800" dirty="0">
                  <a:solidFill>
                    <a:schemeClr val="accent3"/>
                  </a:solidFill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63912" y="5953780"/>
                <a:ext cx="742126" cy="523220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059127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  <p:bldP spid="7" grpId="0"/>
      <p:bldP spid="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Friday, January 18, 2013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3636336"/>
          </a:xfrm>
        </p:spPr>
        <p:txBody>
          <a:bodyPr>
            <a:normAutofit/>
          </a:bodyPr>
          <a:lstStyle/>
          <a:p>
            <a:r>
              <a:rPr lang="en-US" dirty="0" smtClean="0"/>
              <a:t>Agenda:</a:t>
            </a:r>
          </a:p>
          <a:p>
            <a:pPr marL="484632" indent="-457200">
              <a:buFont typeface="Arial" charset="0"/>
              <a:buChar char="•"/>
            </a:pPr>
            <a:r>
              <a:rPr lang="en-US" dirty="0" smtClean="0"/>
              <a:t>No TISK, No MM</a:t>
            </a:r>
          </a:p>
          <a:p>
            <a:pPr marL="484632" indent="-457200">
              <a:buFont typeface="Arial" charset="0"/>
              <a:buChar char="•"/>
            </a:pPr>
            <a:r>
              <a:rPr lang="en-US" dirty="0" smtClean="0"/>
              <a:t>Finish Lesson 7-5</a:t>
            </a:r>
          </a:p>
          <a:p>
            <a:pPr marL="484632" indent="-457200">
              <a:buFont typeface="Arial" charset="0"/>
              <a:buChar char="•"/>
            </a:pPr>
            <a:r>
              <a:rPr lang="en-US" dirty="0" smtClean="0"/>
              <a:t>Time to work on Homework (?)</a:t>
            </a:r>
          </a:p>
          <a:p>
            <a:pPr marL="484632" indent="-457200">
              <a:buFont typeface="Arial" charset="0"/>
              <a:buChar char="•"/>
            </a:pPr>
            <a:r>
              <a:rPr lang="en-US" dirty="0" smtClean="0"/>
              <a:t>Homework: Finish 7-5 problems in Ch7 HW Packet 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0427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743350" y="2720944"/>
            <a:ext cx="4733649" cy="3810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1743350" y="2339944"/>
            <a:ext cx="5876650" cy="3810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986573" y="1958944"/>
            <a:ext cx="2966428" cy="3810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§7-5 Parts of Similar Triangles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447800"/>
            <a:ext cx="8153400" cy="24384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Theorem</a:t>
            </a:r>
          </a:p>
          <a:p>
            <a:pPr lvl="1"/>
            <a:r>
              <a:rPr lang="en-US" sz="2400" dirty="0" smtClean="0"/>
              <a:t>If two triangles are similar, then the measures of the corresponding angle bisectors are proportional to the measures of the corresponding sides.</a:t>
            </a:r>
            <a:endParaRPr lang="en-US" sz="2400" dirty="0"/>
          </a:p>
        </p:txBody>
      </p:sp>
      <p:sp>
        <p:nvSpPr>
          <p:cNvPr id="7" name="Isosceles Triangle 6"/>
          <p:cNvSpPr/>
          <p:nvPr/>
        </p:nvSpPr>
        <p:spPr>
          <a:xfrm>
            <a:off x="1295400" y="4114800"/>
            <a:ext cx="2121408" cy="1828800"/>
          </a:xfrm>
          <a:prstGeom prst="triangle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Isosceles Triangle 7"/>
          <p:cNvSpPr/>
          <p:nvPr/>
        </p:nvSpPr>
        <p:spPr>
          <a:xfrm>
            <a:off x="3518690" y="3898271"/>
            <a:ext cx="1237488" cy="1066800"/>
          </a:xfrm>
          <a:prstGeom prst="triangle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1860804" y="3694496"/>
            <a:ext cx="990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i="1" dirty="0" smtClean="0"/>
              <a:t>A</a:t>
            </a:r>
            <a:endParaRPr lang="en-US" sz="3200" i="1" dirty="0"/>
          </a:p>
        </p:txBody>
      </p:sp>
      <p:sp>
        <p:nvSpPr>
          <p:cNvPr id="10" name="TextBox 9"/>
          <p:cNvSpPr txBox="1"/>
          <p:nvPr/>
        </p:nvSpPr>
        <p:spPr>
          <a:xfrm>
            <a:off x="685800" y="5651212"/>
            <a:ext cx="990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i="1" dirty="0" smtClean="0"/>
              <a:t>B</a:t>
            </a:r>
            <a:endParaRPr lang="en-US" sz="3200" i="1" dirty="0"/>
          </a:p>
        </p:txBody>
      </p:sp>
      <p:sp>
        <p:nvSpPr>
          <p:cNvPr id="11" name="TextBox 10"/>
          <p:cNvSpPr txBox="1"/>
          <p:nvPr/>
        </p:nvSpPr>
        <p:spPr>
          <a:xfrm>
            <a:off x="3048000" y="5651211"/>
            <a:ext cx="990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i="1" dirty="0" smtClean="0"/>
              <a:t>C</a:t>
            </a:r>
            <a:endParaRPr lang="en-US" sz="3200" i="1" dirty="0"/>
          </a:p>
        </p:txBody>
      </p:sp>
      <p:sp>
        <p:nvSpPr>
          <p:cNvPr id="12" name="TextBox 11"/>
          <p:cNvSpPr txBox="1"/>
          <p:nvPr/>
        </p:nvSpPr>
        <p:spPr>
          <a:xfrm>
            <a:off x="3739172" y="3401767"/>
            <a:ext cx="990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i="1" dirty="0" smtClean="0"/>
              <a:t>D</a:t>
            </a:r>
            <a:endParaRPr lang="en-US" sz="3200" i="1" dirty="0"/>
          </a:p>
        </p:txBody>
      </p:sp>
      <p:sp>
        <p:nvSpPr>
          <p:cNvPr id="13" name="TextBox 12"/>
          <p:cNvSpPr txBox="1"/>
          <p:nvPr/>
        </p:nvSpPr>
        <p:spPr>
          <a:xfrm>
            <a:off x="2931724" y="4621308"/>
            <a:ext cx="990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i="1" dirty="0" smtClean="0"/>
              <a:t>E</a:t>
            </a:r>
            <a:endParaRPr lang="en-US" sz="3200" i="1" dirty="0"/>
          </a:p>
        </p:txBody>
      </p:sp>
      <p:sp>
        <p:nvSpPr>
          <p:cNvPr id="14" name="TextBox 13"/>
          <p:cNvSpPr txBox="1"/>
          <p:nvPr/>
        </p:nvSpPr>
        <p:spPr>
          <a:xfrm>
            <a:off x="4356890" y="4672683"/>
            <a:ext cx="990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i="1" dirty="0" smtClean="0"/>
              <a:t>F</a:t>
            </a:r>
            <a:endParaRPr lang="en-US" sz="3200" i="1" dirty="0"/>
          </a:p>
        </p:txBody>
      </p:sp>
      <p:cxnSp>
        <p:nvCxnSpPr>
          <p:cNvPr id="15" name="Straight Connector 14"/>
          <p:cNvCxnSpPr/>
          <p:nvPr/>
        </p:nvCxnSpPr>
        <p:spPr>
          <a:xfrm flipH="1">
            <a:off x="1295400" y="4913695"/>
            <a:ext cx="1828800" cy="1029905"/>
          </a:xfrm>
          <a:prstGeom prst="line">
            <a:avLst/>
          </a:prstGeom>
          <a:ln w="38100">
            <a:prstDash val="dash"/>
            <a:headEnd type="arrow" w="med" len="med"/>
            <a:tailEnd type="none" w="med" len="me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3518690" y="4279271"/>
            <a:ext cx="1114044" cy="749929"/>
          </a:xfrm>
          <a:prstGeom prst="line">
            <a:avLst/>
          </a:prstGeom>
          <a:ln w="38100">
            <a:prstDash val="dash"/>
            <a:headEnd type="arrow" w="med" len="med"/>
            <a:tailEnd type="none" w="med" len="me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3962400" y="3846896"/>
            <a:ext cx="990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i="1" dirty="0" smtClean="0"/>
              <a:t>Y</a:t>
            </a:r>
            <a:endParaRPr lang="en-US" sz="3200" i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2119265" y="6088559"/>
                <a:ext cx="2895600" cy="7694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4400" b="0" i="0" smtClean="0">
                          <a:latin typeface="Cambria Math"/>
                        </a:rPr>
                        <m:t>Δ</m:t>
                      </m:r>
                      <m:r>
                        <a:rPr lang="en-US" sz="4400" b="0" i="1" smtClean="0">
                          <a:latin typeface="Cambria Math"/>
                        </a:rPr>
                        <m:t>𝐴𝐵𝐶</m:t>
                      </m:r>
                      <m:r>
                        <a:rPr lang="en-US" sz="4400" b="0" i="1" smtClean="0">
                          <a:latin typeface="Cambria Math"/>
                        </a:rPr>
                        <m:t>~</m:t>
                      </m:r>
                      <m:r>
                        <m:rPr>
                          <m:sty m:val="p"/>
                        </m:rPr>
                        <a:rPr lang="en-US" sz="4400" b="0" i="0" smtClean="0">
                          <a:latin typeface="Cambria Math"/>
                        </a:rPr>
                        <m:t>Δ</m:t>
                      </m:r>
                      <m:r>
                        <a:rPr lang="en-US" sz="4400" b="0" i="1" smtClean="0">
                          <a:latin typeface="Cambria Math"/>
                        </a:rPr>
                        <m:t>𝐷𝐸𝐹</m:t>
                      </m:r>
                    </m:oMath>
                  </m:oMathPara>
                </a14:m>
                <a:endParaRPr lang="en-US" sz="4400" dirty="0"/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19265" y="6088559"/>
                <a:ext cx="2895600" cy="769441"/>
              </a:xfrm>
              <a:prstGeom prst="rect">
                <a:avLst/>
              </a:prstGeom>
              <a:blipFill rotWithShape="1">
                <a:blip r:embed="rId2"/>
                <a:stretch>
                  <a:fillRect l="-8421" r="-252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6" name="TextBox 25"/>
          <p:cNvSpPr txBox="1"/>
          <p:nvPr/>
        </p:nvSpPr>
        <p:spPr>
          <a:xfrm>
            <a:off x="2448085" y="4451423"/>
            <a:ext cx="990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i="1" dirty="0" smtClean="0"/>
              <a:t>X</a:t>
            </a:r>
            <a:endParaRPr lang="en-US" sz="3200" i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5486400" y="3889377"/>
                <a:ext cx="1189883" cy="80669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b="1" i="1" smtClean="0">
                              <a:solidFill>
                                <a:schemeClr val="accent2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solidFill>
                                <a:schemeClr val="accent2"/>
                              </a:solidFill>
                              <a:latin typeface="Cambria Math"/>
                            </a:rPr>
                            <m:t>𝑩𝑿</m:t>
                          </m:r>
                        </m:num>
                        <m:den>
                          <m:r>
                            <a:rPr lang="en-US" sz="2400" b="1" i="1" smtClean="0">
                              <a:solidFill>
                                <a:schemeClr val="accent2"/>
                              </a:solidFill>
                              <a:latin typeface="Cambria Math"/>
                            </a:rPr>
                            <m:t>𝑬𝒀</m:t>
                          </m:r>
                        </m:den>
                      </m:f>
                      <m:r>
                        <a:rPr lang="en-US" sz="2400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86400" y="3889377"/>
                <a:ext cx="1189883" cy="806696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Rectangle 27"/>
              <p:cNvSpPr/>
              <p:nvPr/>
            </p:nvSpPr>
            <p:spPr>
              <a:xfrm>
                <a:off x="6324600" y="3886200"/>
                <a:ext cx="2345962" cy="78380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b="1" i="1" smtClean="0">
                              <a:solidFill>
                                <a:schemeClr val="accent1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400" b="1" i="1">
                              <a:solidFill>
                                <a:schemeClr val="accent1"/>
                              </a:solidFill>
                              <a:latin typeface="Cambria Math"/>
                            </a:rPr>
                            <m:t>𝑨𝑪</m:t>
                          </m:r>
                        </m:num>
                        <m:den>
                          <m:r>
                            <a:rPr lang="en-US" sz="2400" b="1" i="1">
                              <a:solidFill>
                                <a:schemeClr val="accent1"/>
                              </a:solidFill>
                              <a:latin typeface="Cambria Math"/>
                            </a:rPr>
                            <m:t>𝑫𝑭</m:t>
                          </m:r>
                        </m:den>
                      </m:f>
                      <m:r>
                        <a:rPr lang="en-US" sz="2400" b="1" i="1">
                          <a:solidFill>
                            <a:schemeClr val="accent1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400" b="1" i="1">
                              <a:solidFill>
                                <a:schemeClr val="accent1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400" b="1" i="1">
                              <a:solidFill>
                                <a:schemeClr val="accent1"/>
                              </a:solidFill>
                              <a:latin typeface="Cambria Math"/>
                            </a:rPr>
                            <m:t>𝑩𝑪</m:t>
                          </m:r>
                        </m:num>
                        <m:den>
                          <m:r>
                            <a:rPr lang="en-US" sz="2400" b="1" i="1">
                              <a:solidFill>
                                <a:schemeClr val="accent1"/>
                              </a:solidFill>
                              <a:latin typeface="Cambria Math"/>
                            </a:rPr>
                            <m:t>𝑬𝑭</m:t>
                          </m:r>
                        </m:den>
                      </m:f>
                      <m:r>
                        <a:rPr lang="en-US" sz="2400" b="1" i="1">
                          <a:solidFill>
                            <a:schemeClr val="accent1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400" b="1" i="1">
                              <a:solidFill>
                                <a:schemeClr val="accent1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400" b="1" i="1">
                              <a:solidFill>
                                <a:schemeClr val="accent1"/>
                              </a:solidFill>
                              <a:latin typeface="Cambria Math"/>
                            </a:rPr>
                            <m:t>𝑨𝑩</m:t>
                          </m:r>
                        </m:num>
                        <m:den>
                          <m:r>
                            <a:rPr lang="en-US" sz="2400" b="1" i="1">
                              <a:solidFill>
                                <a:schemeClr val="accent1"/>
                              </a:solidFill>
                              <a:latin typeface="Cambria Math"/>
                            </a:rPr>
                            <m:t>𝑫𝑬</m:t>
                          </m:r>
                        </m:den>
                      </m:f>
                    </m:oMath>
                  </m:oMathPara>
                </a14:m>
                <a:endParaRPr lang="en-US" b="1" dirty="0"/>
              </a:p>
            </p:txBody>
          </p:sp>
        </mc:Choice>
        <mc:Fallback xmlns="">
          <p:sp>
            <p:nvSpPr>
              <p:cNvPr id="28" name="Rectangle 2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24600" y="3886200"/>
                <a:ext cx="2345962" cy="783804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9" name="Arc 28"/>
          <p:cNvSpPr/>
          <p:nvPr/>
        </p:nvSpPr>
        <p:spPr>
          <a:xfrm>
            <a:off x="1296349" y="5334000"/>
            <a:ext cx="608651" cy="666629"/>
          </a:xfrm>
          <a:prstGeom prst="arc">
            <a:avLst/>
          </a:prstGeom>
          <a:ln w="381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Arc 29"/>
          <p:cNvSpPr/>
          <p:nvPr/>
        </p:nvSpPr>
        <p:spPr>
          <a:xfrm>
            <a:off x="1390840" y="5687270"/>
            <a:ext cx="608651" cy="666629"/>
          </a:xfrm>
          <a:prstGeom prst="arc">
            <a:avLst/>
          </a:prstGeom>
          <a:ln w="381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Arc 30"/>
          <p:cNvSpPr/>
          <p:nvPr/>
        </p:nvSpPr>
        <p:spPr>
          <a:xfrm>
            <a:off x="3635086" y="4419600"/>
            <a:ext cx="479714" cy="525410"/>
          </a:xfrm>
          <a:prstGeom prst="arc">
            <a:avLst/>
          </a:prstGeom>
          <a:ln w="381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Arc 31"/>
          <p:cNvSpPr/>
          <p:nvPr/>
        </p:nvSpPr>
        <p:spPr>
          <a:xfrm>
            <a:off x="3791647" y="4737459"/>
            <a:ext cx="399353" cy="437394"/>
          </a:xfrm>
          <a:prstGeom prst="arc">
            <a:avLst/>
          </a:prstGeom>
          <a:ln w="381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Arc 32"/>
          <p:cNvSpPr/>
          <p:nvPr/>
        </p:nvSpPr>
        <p:spPr>
          <a:xfrm>
            <a:off x="3588736" y="4507668"/>
            <a:ext cx="479714" cy="525410"/>
          </a:xfrm>
          <a:prstGeom prst="arc">
            <a:avLst/>
          </a:prstGeom>
          <a:ln w="381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Arc 33"/>
          <p:cNvSpPr/>
          <p:nvPr/>
        </p:nvSpPr>
        <p:spPr>
          <a:xfrm>
            <a:off x="3653582" y="4793704"/>
            <a:ext cx="399353" cy="437394"/>
          </a:xfrm>
          <a:prstGeom prst="arc">
            <a:avLst/>
          </a:prstGeom>
          <a:ln w="381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0084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500"/>
                            </p:stCondLst>
                            <p:childTnLst>
                              <p:par>
                                <p:cTn id="6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1000"/>
                            </p:stCondLst>
                            <p:childTnLst>
                              <p:par>
                                <p:cTn id="7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1500"/>
                            </p:stCondLst>
                            <p:childTnLst>
                              <p:par>
                                <p:cTn id="7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2000"/>
                            </p:stCondLst>
                            <p:childTnLst>
                              <p:par>
                                <p:cTn id="7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2500"/>
                            </p:stCondLst>
                            <p:childTnLst>
                              <p:par>
                                <p:cTn id="8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3000"/>
                            </p:stCondLst>
                            <p:childTnLst>
                              <p:par>
                                <p:cTn id="9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3500"/>
                            </p:stCondLst>
                            <p:childTnLst>
                              <p:par>
                                <p:cTn id="10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500"/>
                            </p:stCondLst>
                            <p:childTnLst>
                              <p:par>
                                <p:cTn id="112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/>
      <p:bldP spid="10" grpId="0"/>
      <p:bldP spid="11" grpId="0"/>
      <p:bldP spid="12" grpId="0"/>
      <p:bldP spid="13" grpId="0"/>
      <p:bldP spid="14" grpId="0"/>
      <p:bldP spid="19" grpId="0"/>
      <p:bldP spid="20" grpId="0"/>
      <p:bldP spid="26" grpId="0"/>
      <p:bldP spid="27" grpId="0"/>
      <p:bldP spid="28" grpId="0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55120" y="990600"/>
            <a:ext cx="3236480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§7-5 Parts of Similar Triangles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1435608" y="1447800"/>
                <a:ext cx="7498080" cy="1600200"/>
              </a:xfrm>
            </p:spPr>
            <p:txBody>
              <a:bodyPr>
                <a:normAutofit fontScale="70000" lnSpcReduction="20000"/>
              </a:bodyPr>
              <a:lstStyle/>
              <a:p>
                <a:r>
                  <a:rPr lang="en-US" dirty="0" smtClean="0"/>
                  <a:t>Proof of the theorem.</a:t>
                </a:r>
              </a:p>
              <a:p>
                <a:pPr lvl="1"/>
                <a:r>
                  <a:rPr lang="en-US" dirty="0" smtClean="0"/>
                  <a:t>Given: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latin typeface="Cambria Math"/>
                      </a:rPr>
                      <m:t>Δ</m:t>
                    </m:r>
                    <m:r>
                      <a:rPr lang="en-US" b="0" i="1" smtClean="0">
                        <a:latin typeface="Cambria Math"/>
                      </a:rPr>
                      <m:t>𝑅𝑇𝑆</m:t>
                    </m:r>
                    <m:r>
                      <a:rPr lang="en-US" b="0" i="1" smtClean="0">
                        <a:latin typeface="Cambria Math"/>
                      </a:rPr>
                      <m:t>~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/>
                      </a:rPr>
                      <m:t>Δ</m:t>
                    </m:r>
                    <m:r>
                      <a:rPr lang="en-US" b="0" i="1" smtClean="0">
                        <a:latin typeface="Cambria Math"/>
                      </a:rPr>
                      <m:t>𝐸𝐺𝐹</m:t>
                    </m:r>
                  </m:oMath>
                </a14:m>
                <a:r>
                  <a:rPr lang="en-US" b="0" dirty="0" smtClean="0"/>
                  <a:t/>
                </a:r>
                <a:br>
                  <a:rPr lang="en-US" b="0" dirty="0" smtClean="0"/>
                </a:b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b="0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/>
                          </a:rPr>
                          <m:t>𝑇𝐴</m:t>
                        </m:r>
                      </m:e>
                    </m:acc>
                  </m:oMath>
                </a14:m>
                <a:r>
                  <a:rPr lang="en-US" dirty="0" smtClean="0"/>
                  <a:t> is an angle bisector of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∠</m:t>
                    </m:r>
                    <m:r>
                      <a:rPr lang="en-US" b="0" i="1" smtClean="0">
                        <a:latin typeface="Cambria Math"/>
                      </a:rPr>
                      <m:t>𝑅𝑇𝑆</m:t>
                    </m:r>
                  </m:oMath>
                </a14:m>
                <a:r>
                  <a:rPr lang="en-US" b="0" dirty="0" smtClean="0"/>
                  <a:t/>
                </a:r>
                <a:br>
                  <a:rPr lang="en-US" b="0" dirty="0" smtClean="0"/>
                </a:b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b="0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/>
                          </a:rPr>
                          <m:t>𝐺𝐵</m:t>
                        </m:r>
                      </m:e>
                    </m:acc>
                  </m:oMath>
                </a14:m>
                <a:r>
                  <a:rPr lang="en-US" dirty="0" smtClean="0"/>
                  <a:t> is an angle bisector of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∠</m:t>
                    </m:r>
                    <m:r>
                      <a:rPr lang="en-US" b="0" i="1" smtClean="0">
                        <a:latin typeface="Cambria Math"/>
                      </a:rPr>
                      <m:t>𝐸𝐺𝐹</m:t>
                    </m:r>
                  </m:oMath>
                </a14:m>
                <a:endParaRPr lang="en-US" dirty="0" smtClean="0"/>
              </a:p>
              <a:p>
                <a:pPr lvl="1"/>
                <a:r>
                  <a:rPr lang="en-US" dirty="0" smtClean="0"/>
                  <a:t>Prove: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𝑇𝐴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𝐺𝐵</m:t>
                        </m:r>
                      </m:den>
                    </m:f>
                    <m:r>
                      <a:rPr lang="en-US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𝑅𝑇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𝐸𝐺</m:t>
                        </m:r>
                      </m:den>
                    </m:f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435608" y="1447800"/>
                <a:ext cx="7498080" cy="1600200"/>
              </a:xfrm>
              <a:blipFill rotWithShape="1">
                <a:blip r:embed="rId3"/>
                <a:stretch>
                  <a:fillRect t="-6489" b="-343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41556382"/>
              </p:ext>
            </p:extLst>
          </p:nvPr>
        </p:nvGraphicFramePr>
        <p:xfrm>
          <a:off x="1066800" y="2971799"/>
          <a:ext cx="7924800" cy="396762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67200"/>
                <a:gridCol w="3657600"/>
              </a:tblGrid>
              <a:tr h="391978">
                <a:tc>
                  <a:txBody>
                    <a:bodyPr/>
                    <a:lstStyle/>
                    <a:p>
                      <a:r>
                        <a:rPr lang="en-US" dirty="0" smtClean="0"/>
                        <a:t>Statement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Reason</a:t>
                      </a:r>
                      <a:endParaRPr lang="en-US" dirty="0"/>
                    </a:p>
                  </a:txBody>
                  <a:tcPr/>
                </a:tc>
              </a:tr>
              <a:tr h="391978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676565"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endParaRPr lang="en-US" sz="800" dirty="0" smtClean="0"/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676565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endParaRPr lang="en-US" dirty="0"/>
                    </a:p>
                  </a:txBody>
                  <a:tcPr/>
                </a:tc>
              </a:tr>
              <a:tr h="391978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676565"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676565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/>
              <p:cNvSpPr txBox="1"/>
              <p:nvPr/>
            </p:nvSpPr>
            <p:spPr>
              <a:xfrm>
                <a:off x="1143000" y="3324977"/>
                <a:ext cx="168514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b="0" dirty="0" smtClean="0"/>
                  <a:t>1.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latin typeface="Cambria Math"/>
                      </a:rPr>
                      <m:t>Δ</m:t>
                    </m:r>
                    <m:r>
                      <a:rPr lang="en-US" b="0" i="1" smtClean="0">
                        <a:latin typeface="Cambria Math"/>
                      </a:rPr>
                      <m:t>𝑅𝑇𝑆</m:t>
                    </m:r>
                    <m:r>
                      <a:rPr lang="en-US" b="0" i="1" smtClean="0">
                        <a:latin typeface="Cambria Math"/>
                      </a:rPr>
                      <m:t>~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/>
                      </a:rPr>
                      <m:t>Δ</m:t>
                    </m:r>
                    <m:r>
                      <a:rPr lang="en-US" b="0" i="1" smtClean="0">
                        <a:latin typeface="Cambria Math"/>
                      </a:rPr>
                      <m:t>𝐸𝐺𝐹</m:t>
                    </m:r>
                  </m:oMath>
                </a14:m>
                <a:endParaRPr lang="en-US" dirty="0"/>
              </a:p>
            </p:txBody>
          </p:sp>
        </mc:Choice>
        <mc:Fallback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43000" y="3324977"/>
                <a:ext cx="1685141" cy="369332"/>
              </a:xfrm>
              <a:prstGeom prst="rect">
                <a:avLst/>
              </a:prstGeom>
              <a:blipFill rotWithShape="1">
                <a:blip r:embed="rId4"/>
                <a:stretch>
                  <a:fillRect l="-3261" t="-8197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/>
          <p:cNvSpPr txBox="1"/>
          <p:nvPr/>
        </p:nvSpPr>
        <p:spPr>
          <a:xfrm>
            <a:off x="5258554" y="3324977"/>
            <a:ext cx="9376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dirty="0" smtClean="0"/>
              <a:t>1. Given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" name="TextBox 7"/>
              <p:cNvSpPr txBox="1"/>
              <p:nvPr/>
            </p:nvSpPr>
            <p:spPr>
              <a:xfrm>
                <a:off x="1142246" y="3715837"/>
                <a:ext cx="185025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b="0" dirty="0" smtClean="0"/>
                  <a:t>2.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∠</m:t>
                    </m:r>
                    <m:r>
                      <a:rPr lang="en-US" b="0" i="1" smtClean="0">
                        <a:latin typeface="Cambria Math"/>
                      </a:rPr>
                      <m:t>𝑅𝑇𝑆</m:t>
                    </m:r>
                    <m:r>
                      <a:rPr lang="en-US" b="0" i="1" smtClean="0">
                        <a:latin typeface="Cambria Math"/>
                      </a:rPr>
                      <m:t>≅∠</m:t>
                    </m:r>
                    <m:r>
                      <a:rPr lang="en-US" b="0" i="1" smtClean="0">
                        <a:latin typeface="Cambria Math"/>
                      </a:rPr>
                      <m:t>𝐸𝐺𝐹</m:t>
                    </m:r>
                  </m:oMath>
                </a14:m>
                <a:endParaRPr lang="en-US" dirty="0"/>
              </a:p>
            </p:txBody>
          </p:sp>
        </mc:Choice>
        <mc:Fallback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42246" y="3715837"/>
                <a:ext cx="1850250" cy="369332"/>
              </a:xfrm>
              <a:prstGeom prst="rect">
                <a:avLst/>
              </a:prstGeom>
              <a:blipFill rotWithShape="1">
                <a:blip r:embed="rId5"/>
                <a:stretch>
                  <a:fillRect l="-2632" t="-8333" b="-2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" name="TextBox 8"/>
              <p:cNvSpPr txBox="1"/>
              <p:nvPr/>
            </p:nvSpPr>
            <p:spPr>
              <a:xfrm>
                <a:off x="5257800" y="3697069"/>
                <a:ext cx="388620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b="0" dirty="0" smtClean="0"/>
                  <a:t>2. </a:t>
                </a:r>
                <a:r>
                  <a:rPr lang="en-US" b="0" dirty="0" smtClean="0"/>
                  <a:t>2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latin typeface="Cambria Math"/>
                      </a:rPr>
                      <m:t>Δ</m:t>
                    </m:r>
                  </m:oMath>
                </a14:m>
                <a:r>
                  <a:rPr lang="en-US" dirty="0" smtClean="0"/>
                  <a:t>s are ~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/>
                        <a:ea typeface="Cambria Math"/>
                      </a:rPr>
                      <m:t>⇔</m:t>
                    </m:r>
                  </m:oMath>
                </a14:m>
                <a:r>
                  <a:rPr lang="en-US" dirty="0" smtClean="0"/>
                  <a:t> corr.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∠</m:t>
                    </m:r>
                  </m:oMath>
                </a14:m>
                <a:r>
                  <a:rPr lang="en-US" dirty="0" smtClean="0"/>
                  <a:t>s are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≅</m:t>
                    </m:r>
                  </m:oMath>
                </a14:m>
                <a:r>
                  <a:rPr lang="en-US" dirty="0" smtClean="0"/>
                  <a:t> and corr. sides are </a:t>
                </a:r>
                <a:r>
                  <a:rPr lang="en-US" dirty="0" smtClean="0"/>
                  <a:t>proportional (Def. ~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>
                        <a:latin typeface="Cambria Math"/>
                      </a:rPr>
                      <m:t>Δ</m:t>
                    </m:r>
                  </m:oMath>
                </a14:m>
                <a:r>
                  <a:rPr lang="en-US" dirty="0"/>
                  <a:t>s</a:t>
                </a:r>
                <a:r>
                  <a:rPr lang="en-US" dirty="0" smtClean="0"/>
                  <a:t>)</a:t>
                </a:r>
                <a:endParaRPr lang="en-US" dirty="0"/>
              </a:p>
            </p:txBody>
          </p:sp>
        </mc:Choice>
        <mc:Fallback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57800" y="3697069"/>
                <a:ext cx="3886200" cy="646331"/>
              </a:xfrm>
              <a:prstGeom prst="rect">
                <a:avLst/>
              </a:prstGeom>
              <a:blipFill rotWithShape="1">
                <a:blip r:embed="rId6"/>
                <a:stretch>
                  <a:fillRect l="-1413" t="-4673" r="-2512" b="-1308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" name="TextBox 10"/>
              <p:cNvSpPr txBox="1"/>
              <p:nvPr/>
            </p:nvSpPr>
            <p:spPr>
              <a:xfrm>
                <a:off x="1143000" y="4507365"/>
                <a:ext cx="3370153" cy="64748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b="0" dirty="0" smtClean="0"/>
                  <a:t>3.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b="0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/>
                          </a:rPr>
                          <m:t>𝑇𝐴</m:t>
                        </m:r>
                      </m:e>
                    </m:acc>
                  </m:oMath>
                </a14:m>
                <a:r>
                  <a:rPr lang="en-US" dirty="0" smtClean="0"/>
                  <a:t> is an angle bisector of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∠</m:t>
                    </m:r>
                    <m:r>
                      <a:rPr lang="en-US" b="0" i="1" smtClean="0">
                        <a:latin typeface="Cambria Math"/>
                      </a:rPr>
                      <m:t>𝑅𝑇𝑆</m:t>
                    </m:r>
                  </m:oMath>
                </a14:m>
                <a:r>
                  <a:rPr lang="en-US" b="0" dirty="0" smtClean="0"/>
                  <a:t/>
                </a:r>
                <a:br>
                  <a:rPr lang="en-US" b="0" dirty="0" smtClean="0"/>
                </a:b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b="0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/>
                          </a:rPr>
                          <m:t>𝐺𝐵</m:t>
                        </m:r>
                      </m:e>
                    </m:acc>
                  </m:oMath>
                </a14:m>
                <a:r>
                  <a:rPr lang="en-US" dirty="0" smtClean="0"/>
                  <a:t> is an angle bisector of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∠</m:t>
                    </m:r>
                    <m:r>
                      <a:rPr lang="en-US" b="0" i="1" smtClean="0">
                        <a:latin typeface="Cambria Math"/>
                      </a:rPr>
                      <m:t>𝐸𝐺𝐹</m:t>
                    </m:r>
                  </m:oMath>
                </a14:m>
                <a:endParaRPr lang="en-US" dirty="0"/>
              </a:p>
            </p:txBody>
          </p:sp>
        </mc:Choice>
        <mc:Fallback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43000" y="4507365"/>
                <a:ext cx="3370153" cy="647485"/>
              </a:xfrm>
              <a:prstGeom prst="rect">
                <a:avLst/>
              </a:prstGeom>
              <a:blipFill rotWithShape="1">
                <a:blip r:embed="rId7"/>
                <a:stretch>
                  <a:fillRect l="-1630" t="-4673" b="-1308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TextBox 11"/>
          <p:cNvSpPr txBox="1"/>
          <p:nvPr/>
        </p:nvSpPr>
        <p:spPr>
          <a:xfrm>
            <a:off x="5286310" y="4646441"/>
            <a:ext cx="9376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dirty="0" smtClean="0"/>
              <a:t>3. Given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3" name="TextBox 12"/>
              <p:cNvSpPr txBox="1"/>
              <p:nvPr/>
            </p:nvSpPr>
            <p:spPr>
              <a:xfrm>
                <a:off x="1106034" y="5194804"/>
                <a:ext cx="344408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b="0" dirty="0" smtClean="0"/>
                  <a:t>4.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∠</m:t>
                    </m:r>
                    <m:r>
                      <a:rPr lang="en-US" b="0" i="1" smtClean="0">
                        <a:latin typeface="Cambria Math"/>
                      </a:rPr>
                      <m:t>𝑅𝑇𝐴</m:t>
                    </m:r>
                    <m:r>
                      <a:rPr lang="en-US" b="0" i="1" smtClean="0">
                        <a:latin typeface="Cambria Math"/>
                      </a:rPr>
                      <m:t>≅∠</m:t>
                    </m:r>
                    <m:r>
                      <a:rPr lang="en-US" b="0" i="1" smtClean="0">
                        <a:latin typeface="Cambria Math"/>
                      </a:rPr>
                      <m:t>𝐴𝑇𝑆</m:t>
                    </m:r>
                    <m:r>
                      <a:rPr lang="en-US" b="0" i="0" smtClean="0">
                        <a:latin typeface="Cambria Math"/>
                      </a:rPr>
                      <m:t>;</m:t>
                    </m:r>
                    <m:r>
                      <a:rPr lang="en-US" b="0" i="1" smtClean="0">
                        <a:latin typeface="Cambria Math"/>
                      </a:rPr>
                      <m:t>∠</m:t>
                    </m:r>
                    <m:r>
                      <a:rPr lang="en-US" b="0" i="1" smtClean="0">
                        <a:latin typeface="Cambria Math"/>
                      </a:rPr>
                      <m:t>𝐸𝐺𝐵</m:t>
                    </m:r>
                    <m:r>
                      <a:rPr lang="en-US" b="0" i="1" smtClean="0">
                        <a:latin typeface="Cambria Math"/>
                      </a:rPr>
                      <m:t>≅∠</m:t>
                    </m:r>
                    <m:r>
                      <a:rPr lang="en-US" b="0" i="1" smtClean="0">
                        <a:latin typeface="Cambria Math"/>
                      </a:rPr>
                      <m:t>𝐵𝐺𝐹</m:t>
                    </m:r>
                  </m:oMath>
                </a14:m>
                <a:endParaRPr lang="en-US" b="0" dirty="0" smtClean="0"/>
              </a:p>
            </p:txBody>
          </p:sp>
        </mc:Choice>
        <mc:Fallback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06034" y="5194804"/>
                <a:ext cx="3444084" cy="369332"/>
              </a:xfrm>
              <a:prstGeom prst="rect">
                <a:avLst/>
              </a:prstGeom>
              <a:blipFill rotWithShape="1">
                <a:blip r:embed="rId8"/>
                <a:stretch>
                  <a:fillRect l="-1416" t="-8197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TextBox 13"/>
          <p:cNvSpPr txBox="1"/>
          <p:nvPr/>
        </p:nvSpPr>
        <p:spPr>
          <a:xfrm>
            <a:off x="5331731" y="5168989"/>
            <a:ext cx="34320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0" dirty="0" smtClean="0"/>
              <a:t>4. Def. angle bisectors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5" name="TextBox 14"/>
              <p:cNvSpPr txBox="1"/>
              <p:nvPr/>
            </p:nvSpPr>
            <p:spPr>
              <a:xfrm>
                <a:off x="1127916" y="5583477"/>
                <a:ext cx="4219938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:r>
                  <a:rPr lang="en-US" b="0" dirty="0" smtClean="0"/>
                  <a:t>5.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𝑚</m:t>
                    </m:r>
                    <m:r>
                      <a:rPr lang="en-US" b="0" i="1" smtClean="0">
                        <a:latin typeface="Cambria Math"/>
                      </a:rPr>
                      <m:t>∠</m:t>
                    </m:r>
                    <m:r>
                      <a:rPr lang="en-US" b="0" i="1" smtClean="0">
                        <a:latin typeface="Cambria Math"/>
                      </a:rPr>
                      <m:t>𝑅𝑇𝐴</m:t>
                    </m:r>
                    <m:r>
                      <a:rPr lang="en-US" b="0" i="1" smtClean="0">
                        <a:latin typeface="Cambria Math"/>
                      </a:rPr>
                      <m:t>=</m:t>
                    </m:r>
                    <m:r>
                      <a:rPr lang="en-US" b="0" i="1" smtClean="0">
                        <a:latin typeface="Cambria Math"/>
                      </a:rPr>
                      <m:t>𝑚</m:t>
                    </m:r>
                    <m:r>
                      <a:rPr lang="en-US" b="0" i="1" smtClean="0">
                        <a:latin typeface="Cambria Math"/>
                      </a:rPr>
                      <m:t>∠</m:t>
                    </m:r>
                    <m:r>
                      <a:rPr lang="en-US" b="0" i="1" smtClean="0">
                        <a:latin typeface="Cambria Math"/>
                      </a:rPr>
                      <m:t>𝐴𝑇𝑆</m:t>
                    </m:r>
                    <m:r>
                      <a:rPr lang="en-US" b="0" i="0" smtClean="0">
                        <a:latin typeface="Cambria Math"/>
                      </a:rPr>
                      <m:t>;</m:t>
                    </m:r>
                    <m:r>
                      <a:rPr lang="en-US" b="0" i="1" smtClean="0">
                        <a:latin typeface="Cambria Math"/>
                      </a:rPr>
                      <m:t>𝑚</m:t>
                    </m:r>
                    <m:r>
                      <a:rPr lang="en-US" b="0" i="1" smtClean="0">
                        <a:latin typeface="Cambria Math"/>
                      </a:rPr>
                      <m:t>∠</m:t>
                    </m:r>
                    <m:r>
                      <a:rPr lang="en-US" b="0" i="1" smtClean="0">
                        <a:latin typeface="Cambria Math"/>
                      </a:rPr>
                      <m:t>𝐸𝐺𝐵</m:t>
                    </m:r>
                    <m:r>
                      <a:rPr lang="en-US" b="0" i="1" smtClean="0">
                        <a:latin typeface="Cambria Math"/>
                      </a:rPr>
                      <m:t>=</m:t>
                    </m:r>
                    <m:r>
                      <a:rPr lang="en-US" b="0" i="1" smtClean="0">
                        <a:latin typeface="Cambria Math"/>
                      </a:rPr>
                      <m:t>𝑚</m:t>
                    </m:r>
                    <m:r>
                      <a:rPr lang="en-US" b="0" i="1" smtClean="0">
                        <a:latin typeface="Cambria Math"/>
                      </a:rPr>
                      <m:t>∠</m:t>
                    </m:r>
                    <m:r>
                      <a:rPr lang="en-US" b="0" i="1" smtClean="0">
                        <a:latin typeface="Cambria Math"/>
                      </a:rPr>
                      <m:t>𝐵𝐺𝐹</m:t>
                    </m:r>
                  </m:oMath>
                </a14:m>
                <a:r>
                  <a:rPr lang="en-US" b="0" dirty="0" smtClean="0"/>
                  <a:t/>
                </a:r>
                <a:br>
                  <a:rPr lang="en-US" b="0" dirty="0" smtClean="0"/>
                </a:b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𝑚</m:t>
                      </m:r>
                      <m:r>
                        <a:rPr lang="en-US" b="0" i="1" smtClean="0">
                          <a:latin typeface="Cambria Math"/>
                        </a:rPr>
                        <m:t>∠</m:t>
                      </m:r>
                      <m:r>
                        <a:rPr lang="en-US" b="0" i="1" smtClean="0">
                          <a:latin typeface="Cambria Math"/>
                        </a:rPr>
                        <m:t>𝑅𝑇𝑆</m:t>
                      </m:r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r>
                        <a:rPr lang="en-US" b="0" i="1" smtClean="0">
                          <a:latin typeface="Cambria Math"/>
                        </a:rPr>
                        <m:t>𝑚</m:t>
                      </m:r>
                      <m:r>
                        <a:rPr lang="en-US" b="0" i="1" smtClean="0">
                          <a:latin typeface="Cambria Math"/>
                        </a:rPr>
                        <m:t>∠</m:t>
                      </m:r>
                      <m:r>
                        <a:rPr lang="en-US" b="0" i="1" smtClean="0">
                          <a:latin typeface="Cambria Math"/>
                        </a:rPr>
                        <m:t>𝐸𝐺𝐹</m:t>
                      </m:r>
                    </m:oMath>
                  </m:oMathPara>
                </a14:m>
                <a:endParaRPr lang="en-US" b="0" dirty="0" smtClean="0"/>
              </a:p>
            </p:txBody>
          </p:sp>
        </mc:Choice>
        <mc:Fallback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27916" y="5583477"/>
                <a:ext cx="4219938" cy="646331"/>
              </a:xfrm>
              <a:prstGeom prst="rect">
                <a:avLst/>
              </a:prstGeom>
              <a:blipFill rotWithShape="1">
                <a:blip r:embed="rId9"/>
                <a:stretch>
                  <a:fillRect l="-1156" t="-471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6" name="TextBox 15"/>
              <p:cNvSpPr txBox="1"/>
              <p:nvPr/>
            </p:nvSpPr>
            <p:spPr>
              <a:xfrm>
                <a:off x="5353613" y="5557662"/>
                <a:ext cx="3432023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b="0" dirty="0" smtClean="0"/>
                  <a:t>5. Def.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latin typeface="Cambria Math"/>
                      </a:rPr>
                      <m:t>≅∠</m:t>
                    </m:r>
                  </m:oMath>
                </a14:m>
                <a:r>
                  <a:rPr lang="en-US" dirty="0" smtClean="0"/>
                  <a:t>s</a:t>
                </a:r>
                <a:endParaRPr lang="en-US" dirty="0"/>
              </a:p>
            </p:txBody>
          </p:sp>
        </mc:Choice>
        <mc:Fallback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53613" y="5557662"/>
                <a:ext cx="3432023" cy="369332"/>
              </a:xfrm>
              <a:prstGeom prst="rect">
                <a:avLst/>
              </a:prstGeom>
              <a:blipFill rotWithShape="1">
                <a:blip r:embed="rId10"/>
                <a:stretch>
                  <a:fillRect l="-1421" t="-8333" b="-2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7" name="TextBox 16"/>
              <p:cNvSpPr txBox="1"/>
              <p:nvPr/>
            </p:nvSpPr>
            <p:spPr>
              <a:xfrm>
                <a:off x="1096228" y="6239470"/>
                <a:ext cx="4368289" cy="9233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:r>
                  <a:rPr lang="en-US" b="0" dirty="0" smtClean="0"/>
                  <a:t>6.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𝑚</m:t>
                    </m:r>
                    <m:r>
                      <a:rPr lang="en-US" b="0" i="1" smtClean="0">
                        <a:latin typeface="Cambria Math"/>
                      </a:rPr>
                      <m:t>∠</m:t>
                    </m:r>
                    <m:r>
                      <a:rPr lang="en-US" b="0" i="1" smtClean="0">
                        <a:latin typeface="Cambria Math"/>
                      </a:rPr>
                      <m:t>𝑅𝑇𝐴</m:t>
                    </m:r>
                    <m:r>
                      <a:rPr lang="en-US" b="0" i="1" smtClean="0">
                        <a:latin typeface="Cambria Math"/>
                      </a:rPr>
                      <m:t>+</m:t>
                    </m:r>
                    <m:r>
                      <a:rPr lang="en-US" b="0" i="1" smtClean="0">
                        <a:latin typeface="Cambria Math"/>
                      </a:rPr>
                      <m:t>𝑚</m:t>
                    </m:r>
                    <m:r>
                      <a:rPr lang="en-US" b="0" i="1" smtClean="0">
                        <a:latin typeface="Cambria Math"/>
                      </a:rPr>
                      <m:t>∠</m:t>
                    </m:r>
                    <m:r>
                      <a:rPr lang="en-US" b="0" i="1" smtClean="0">
                        <a:latin typeface="Cambria Math"/>
                      </a:rPr>
                      <m:t>𝐴𝑇𝑆</m:t>
                    </m:r>
                    <m:r>
                      <a:rPr lang="en-US" b="0" i="1" smtClean="0">
                        <a:latin typeface="Cambria Math"/>
                      </a:rPr>
                      <m:t>=</m:t>
                    </m:r>
                    <m:r>
                      <a:rPr lang="en-US" b="0" i="1" smtClean="0">
                        <a:latin typeface="Cambria Math"/>
                      </a:rPr>
                      <m:t>𝑚</m:t>
                    </m:r>
                    <m:r>
                      <a:rPr lang="en-US" b="0" i="1" smtClean="0">
                        <a:latin typeface="Cambria Math"/>
                      </a:rPr>
                      <m:t>∠</m:t>
                    </m:r>
                    <m:r>
                      <a:rPr lang="en-US" b="0" i="1" smtClean="0">
                        <a:latin typeface="Cambria Math"/>
                      </a:rPr>
                      <m:t>𝑅𝑇𝑆</m:t>
                    </m:r>
                    <m:r>
                      <a:rPr lang="en-US" b="0" i="1" smtClean="0">
                        <a:latin typeface="Cambria Math"/>
                      </a:rPr>
                      <m:t>;</m:t>
                    </m:r>
                  </m:oMath>
                </a14:m>
                <a:r>
                  <a:rPr lang="en-US" b="0" i="1" dirty="0" smtClean="0">
                    <a:latin typeface="Cambria Math"/>
                  </a:rPr>
                  <a:t/>
                </a:r>
                <a:br>
                  <a:rPr lang="en-US" b="0" i="1" dirty="0" smtClean="0">
                    <a:latin typeface="Cambria Math"/>
                  </a:rPr>
                </a:b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𝑚</m:t>
                      </m:r>
                      <m:r>
                        <a:rPr lang="en-US" b="0" i="1" smtClean="0">
                          <a:latin typeface="Cambria Math"/>
                        </a:rPr>
                        <m:t>∠</m:t>
                      </m:r>
                      <m:r>
                        <a:rPr lang="en-US" b="0" i="1" smtClean="0">
                          <a:latin typeface="Cambria Math"/>
                        </a:rPr>
                        <m:t>𝐸𝐺𝐵</m:t>
                      </m:r>
                      <m:r>
                        <a:rPr lang="en-US" b="0" i="1" smtClean="0">
                          <a:latin typeface="Cambria Math"/>
                        </a:rPr>
                        <m:t>+</m:t>
                      </m:r>
                      <m:r>
                        <a:rPr lang="en-US" b="0" i="1" smtClean="0">
                          <a:latin typeface="Cambria Math"/>
                        </a:rPr>
                        <m:t>𝑚</m:t>
                      </m:r>
                      <m:r>
                        <a:rPr lang="en-US" b="0" i="1" smtClean="0">
                          <a:latin typeface="Cambria Math"/>
                        </a:rPr>
                        <m:t>∠</m:t>
                      </m:r>
                      <m:r>
                        <a:rPr lang="en-US" b="0" i="1" smtClean="0">
                          <a:latin typeface="Cambria Math"/>
                        </a:rPr>
                        <m:t>𝐵𝐺𝐹</m:t>
                      </m:r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r>
                        <a:rPr lang="en-US" b="0" i="1" smtClean="0">
                          <a:latin typeface="Cambria Math"/>
                        </a:rPr>
                        <m:t>𝑚</m:t>
                      </m:r>
                      <m:r>
                        <a:rPr lang="en-US" b="0" i="1" smtClean="0">
                          <a:latin typeface="Cambria Math"/>
                        </a:rPr>
                        <m:t>∠</m:t>
                      </m:r>
                      <m:r>
                        <a:rPr lang="en-US" b="0" i="1" smtClean="0">
                          <a:latin typeface="Cambria Math"/>
                        </a:rPr>
                        <m:t>𝐸𝐺𝐹</m:t>
                      </m:r>
                      <m:r>
                        <a:rPr lang="en-US" b="0" i="1" smtClean="0">
                          <a:latin typeface="Cambria Math"/>
                        </a:rPr>
                        <m:t>;</m:t>
                      </m:r>
                    </m:oMath>
                  </m:oMathPara>
                </a14:m>
                <a:endParaRPr lang="en-US" b="0" dirty="0" smtClean="0"/>
              </a:p>
              <a:p>
                <a:endParaRPr lang="en-US" b="0" dirty="0" smtClean="0"/>
              </a:p>
            </p:txBody>
          </p:sp>
        </mc:Choice>
        <mc:Fallback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96228" y="6239470"/>
                <a:ext cx="4368289" cy="923330"/>
              </a:xfrm>
              <a:prstGeom prst="rect">
                <a:avLst/>
              </a:prstGeom>
              <a:blipFill rotWithShape="1">
                <a:blip r:embed="rId11"/>
                <a:stretch>
                  <a:fillRect l="-1257" t="-331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8" name="TextBox 17"/>
              <p:cNvSpPr txBox="1"/>
              <p:nvPr/>
            </p:nvSpPr>
            <p:spPr>
              <a:xfrm>
                <a:off x="5321926" y="6213655"/>
                <a:ext cx="1716011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b="0" dirty="0" smtClean="0"/>
                  <a:t>6.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latin typeface="Cambria Math"/>
                      </a:rPr>
                      <m:t>∠</m:t>
                    </m:r>
                  </m:oMath>
                </a14:m>
                <a:r>
                  <a:rPr lang="en-US" dirty="0" smtClean="0"/>
                  <a:t> Add. Post.</a:t>
                </a:r>
                <a:endParaRPr lang="en-US" dirty="0"/>
              </a:p>
            </p:txBody>
          </p:sp>
        </mc:Choice>
        <mc:Fallback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21926" y="6213655"/>
                <a:ext cx="1716011" cy="369332"/>
              </a:xfrm>
              <a:prstGeom prst="rect">
                <a:avLst/>
              </a:prstGeom>
              <a:blipFill rotWithShape="1">
                <a:blip r:embed="rId12"/>
                <a:stretch>
                  <a:fillRect l="-2837" t="-8197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6"/>
          <p:cNvSpPr txBox="1"/>
          <p:nvPr/>
        </p:nvSpPr>
        <p:spPr>
          <a:xfrm>
            <a:off x="6096000" y="6477000"/>
            <a:ext cx="3048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/>
              <a:t>Continued on board 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9" name="TextBox 18"/>
              <p:cNvSpPr txBox="1"/>
              <p:nvPr/>
            </p:nvSpPr>
            <p:spPr>
              <a:xfrm>
                <a:off x="1294646" y="3937438"/>
                <a:ext cx="116224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∠</m:t>
                      </m:r>
                      <m:r>
                        <a:rPr lang="en-US" b="0" i="1" smtClean="0">
                          <a:latin typeface="Cambria Math"/>
                        </a:rPr>
                        <m:t>𝑅</m:t>
                      </m:r>
                      <m:r>
                        <a:rPr lang="en-US" b="0" i="1" smtClean="0">
                          <a:latin typeface="Cambria Math"/>
                        </a:rPr>
                        <m:t>≅∠</m:t>
                      </m:r>
                      <m:r>
                        <a:rPr lang="en-US" b="0" i="1" smtClean="0">
                          <a:latin typeface="Cambria Math"/>
                        </a:rPr>
                        <m:t>𝐸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94646" y="3937438"/>
                <a:ext cx="1162241" cy="369332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752619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8" grpId="0"/>
      <p:bldP spid="9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7" grpId="0"/>
      <p:bldP spid="19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1949</TotalTime>
  <Words>914</Words>
  <Application>Microsoft Office PowerPoint</Application>
  <PresentationFormat>On-screen Show (4:3)</PresentationFormat>
  <Paragraphs>161</Paragraphs>
  <Slides>11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Solstice</vt:lpstr>
      <vt:lpstr>Thursday, January 17, 2013</vt:lpstr>
      <vt:lpstr>Graded Work</vt:lpstr>
      <vt:lpstr>§7-5 Parts of Similar Triangles</vt:lpstr>
      <vt:lpstr>§7-5 Parts of Similar Triangles</vt:lpstr>
      <vt:lpstr>§7-5 Parts of Similar Triangles</vt:lpstr>
      <vt:lpstr>§7-5 Parts of Similar Triangles</vt:lpstr>
      <vt:lpstr>Friday, January 18, 2013</vt:lpstr>
      <vt:lpstr>§7-5 Parts of Similar Triangles</vt:lpstr>
      <vt:lpstr>§7-5 Parts of Similar Triangles</vt:lpstr>
      <vt:lpstr>§7-5 Parts of Similar Triangles</vt:lpstr>
      <vt:lpstr>§7-5 Parts of Similar Triangles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Thursday, January 17, 2013</dc:title>
  <dc:creator>Dria</dc:creator>
  <cp:lastModifiedBy>Dria</cp:lastModifiedBy>
  <cp:revision>20</cp:revision>
  <dcterms:created xsi:type="dcterms:W3CDTF">2013-01-16T22:31:41Z</dcterms:created>
  <dcterms:modified xsi:type="dcterms:W3CDTF">2013-01-18T22:13:55Z</dcterms:modified>
</cp:coreProperties>
</file>